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1"/>
  </p:notesMasterIdLst>
  <p:sldIdLst>
    <p:sldId id="316" r:id="rId2"/>
    <p:sldId id="317" r:id="rId3"/>
    <p:sldId id="320" r:id="rId4"/>
    <p:sldId id="321" r:id="rId5"/>
    <p:sldId id="322" r:id="rId6"/>
    <p:sldId id="323" r:id="rId7"/>
    <p:sldId id="324" r:id="rId8"/>
    <p:sldId id="325" r:id="rId9"/>
    <p:sldId id="366" r:id="rId10"/>
    <p:sldId id="365" r:id="rId11"/>
    <p:sldId id="364" r:id="rId12"/>
    <p:sldId id="363" r:id="rId13"/>
    <p:sldId id="362" r:id="rId14"/>
    <p:sldId id="361" r:id="rId15"/>
    <p:sldId id="360" r:id="rId16"/>
    <p:sldId id="359" r:id="rId17"/>
    <p:sldId id="358" r:id="rId18"/>
    <p:sldId id="357" r:id="rId19"/>
    <p:sldId id="356" r:id="rId20"/>
    <p:sldId id="355" r:id="rId21"/>
    <p:sldId id="354" r:id="rId22"/>
    <p:sldId id="353" r:id="rId23"/>
    <p:sldId id="352" r:id="rId24"/>
    <p:sldId id="351" r:id="rId25"/>
    <p:sldId id="350" r:id="rId26"/>
    <p:sldId id="349" r:id="rId27"/>
    <p:sldId id="348" r:id="rId28"/>
    <p:sldId id="347" r:id="rId29"/>
    <p:sldId id="346" r:id="rId30"/>
    <p:sldId id="345" r:id="rId31"/>
    <p:sldId id="344" r:id="rId32"/>
    <p:sldId id="343" r:id="rId33"/>
    <p:sldId id="342" r:id="rId34"/>
    <p:sldId id="341" r:id="rId35"/>
    <p:sldId id="340" r:id="rId36"/>
    <p:sldId id="339" r:id="rId37"/>
    <p:sldId id="338" r:id="rId38"/>
    <p:sldId id="337" r:id="rId39"/>
    <p:sldId id="336" r:id="rId40"/>
    <p:sldId id="335" r:id="rId41"/>
    <p:sldId id="334" r:id="rId42"/>
    <p:sldId id="333" r:id="rId43"/>
    <p:sldId id="332" r:id="rId44"/>
    <p:sldId id="331" r:id="rId45"/>
    <p:sldId id="330" r:id="rId46"/>
    <p:sldId id="329" r:id="rId47"/>
    <p:sldId id="328" r:id="rId48"/>
    <p:sldId id="327" r:id="rId49"/>
    <p:sldId id="326" r:id="rId5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5755" autoAdjust="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C209AE-68DE-42B3-923E-7A076E45AEC7}"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pPr rtl="1"/>
          <a:endParaRPr lang="ar-SA"/>
        </a:p>
      </dgm:t>
    </dgm:pt>
    <dgm:pt modelId="{00ABD5CF-9281-492D-80F8-3B2BAA30EDFB}">
      <dgm:prSet phldrT="[Text]" custT="1"/>
      <dgm:spPr/>
      <dgm:t>
        <a:bodyPr/>
        <a:lstStyle/>
        <a:p>
          <a:pPr rtl="1"/>
          <a:r>
            <a:rPr lang="ar-SA" sz="1800" b="1" dirty="0" smtClean="0"/>
            <a:t>نسخة أولية </a:t>
          </a:r>
        </a:p>
        <a:p>
          <a:pPr rtl="1"/>
          <a:r>
            <a:rPr lang="en-US" sz="1800" b="1" dirty="0" smtClean="0"/>
            <a:t>Draft Report</a:t>
          </a:r>
          <a:endParaRPr lang="ar-SA" sz="1800" b="1" dirty="0"/>
        </a:p>
      </dgm:t>
    </dgm:pt>
    <dgm:pt modelId="{46F46EA8-BBDD-4911-9E48-0217DF7BCEF5}" type="parTrans" cxnId="{78C5777B-10B5-4A41-8878-B577B951E831}">
      <dgm:prSet/>
      <dgm:spPr/>
      <dgm:t>
        <a:bodyPr/>
        <a:lstStyle/>
        <a:p>
          <a:pPr rtl="1"/>
          <a:endParaRPr lang="ar-SA"/>
        </a:p>
      </dgm:t>
    </dgm:pt>
    <dgm:pt modelId="{A813F360-7F95-4073-8E33-6E88BE6E3D54}" type="sibTrans" cxnId="{78C5777B-10B5-4A41-8878-B577B951E831}">
      <dgm:prSet/>
      <dgm:spPr/>
      <dgm:t>
        <a:bodyPr/>
        <a:lstStyle/>
        <a:p>
          <a:pPr rtl="1"/>
          <a:endParaRPr lang="ar-SA"/>
        </a:p>
      </dgm:t>
    </dgm:pt>
    <dgm:pt modelId="{876B096C-0158-426B-9671-8C3DF01EE7E2}">
      <dgm:prSet phldrT="[Text]" custT="1"/>
      <dgm:spPr/>
      <dgm:t>
        <a:bodyPr/>
        <a:lstStyle/>
        <a:p>
          <a:pPr rtl="1"/>
          <a:r>
            <a:rPr lang="ar-SA" sz="1800" b="1" dirty="0" smtClean="0"/>
            <a:t>نسخة أولية</a:t>
          </a:r>
          <a:endParaRPr lang="en-US" sz="1800" b="1" dirty="0" smtClean="0"/>
        </a:p>
        <a:p>
          <a:pPr rtl="1"/>
          <a:r>
            <a:rPr lang="en-US" sz="1800" b="1" dirty="0" smtClean="0"/>
            <a:t>Draft Report </a:t>
          </a:r>
          <a:endParaRPr lang="ar-SA" sz="1800" b="1" dirty="0"/>
        </a:p>
      </dgm:t>
    </dgm:pt>
    <dgm:pt modelId="{BA0792A4-13B1-4E74-B048-A5641A7A1DB2}" type="sibTrans" cxnId="{37C6752C-07B2-4B35-8E04-0E5F37BF278E}">
      <dgm:prSet/>
      <dgm:spPr/>
      <dgm:t>
        <a:bodyPr/>
        <a:lstStyle/>
        <a:p>
          <a:pPr rtl="1"/>
          <a:endParaRPr lang="ar-SA"/>
        </a:p>
      </dgm:t>
    </dgm:pt>
    <dgm:pt modelId="{238C011D-7399-46CC-9E95-F8109B0544F6}" type="parTrans" cxnId="{37C6752C-07B2-4B35-8E04-0E5F37BF278E}">
      <dgm:prSet/>
      <dgm:spPr/>
      <dgm:t>
        <a:bodyPr/>
        <a:lstStyle/>
        <a:p>
          <a:pPr rtl="1"/>
          <a:endParaRPr lang="ar-SA"/>
        </a:p>
      </dgm:t>
    </dgm:pt>
    <dgm:pt modelId="{64D0130B-A1A5-4C50-8F9A-9FF3DA134753}">
      <dgm:prSet phldrT="[Text]" custT="1"/>
      <dgm:spPr/>
      <dgm:t>
        <a:bodyPr/>
        <a:lstStyle/>
        <a:p>
          <a:pPr rtl="1"/>
          <a:r>
            <a:rPr lang="ar-SA" sz="1800" b="1" dirty="0" smtClean="0"/>
            <a:t>نسخة أولية </a:t>
          </a:r>
        </a:p>
        <a:p>
          <a:pPr rtl="1"/>
          <a:r>
            <a:rPr lang="en-US" sz="1800" b="1" dirty="0" smtClean="0"/>
            <a:t>Draft Report</a:t>
          </a:r>
          <a:endParaRPr lang="ar-SA" sz="1800" b="1" dirty="0"/>
        </a:p>
      </dgm:t>
    </dgm:pt>
    <dgm:pt modelId="{16111713-B11A-48E7-A782-8812C17F3325}" type="sibTrans" cxnId="{A812A3F3-90A1-4465-8A43-C7F860FE9857}">
      <dgm:prSet/>
      <dgm:spPr/>
      <dgm:t>
        <a:bodyPr/>
        <a:lstStyle/>
        <a:p>
          <a:pPr rtl="1"/>
          <a:endParaRPr lang="ar-SA"/>
        </a:p>
      </dgm:t>
    </dgm:pt>
    <dgm:pt modelId="{05C3CE0E-CEC6-40E1-ADC3-994D0BF9E335}" type="parTrans" cxnId="{A812A3F3-90A1-4465-8A43-C7F860FE9857}">
      <dgm:prSet/>
      <dgm:spPr/>
      <dgm:t>
        <a:bodyPr/>
        <a:lstStyle/>
        <a:p>
          <a:pPr rtl="1"/>
          <a:endParaRPr lang="ar-SA"/>
        </a:p>
      </dgm:t>
    </dgm:pt>
    <dgm:pt modelId="{39EAEBB0-737F-4E30-930E-F64975837FC5}" type="pres">
      <dgm:prSet presAssocID="{4EC209AE-68DE-42B3-923E-7A076E45AEC7}" presName="arrowDiagram" presStyleCnt="0">
        <dgm:presLayoutVars>
          <dgm:chMax val="5"/>
          <dgm:dir/>
          <dgm:resizeHandles val="exact"/>
        </dgm:presLayoutVars>
      </dgm:prSet>
      <dgm:spPr/>
      <dgm:t>
        <a:bodyPr/>
        <a:lstStyle/>
        <a:p>
          <a:pPr rtl="1"/>
          <a:endParaRPr lang="ar-SA"/>
        </a:p>
      </dgm:t>
    </dgm:pt>
    <dgm:pt modelId="{AC2A6DA2-357D-447C-9CFA-3D637B632FF5}" type="pres">
      <dgm:prSet presAssocID="{4EC209AE-68DE-42B3-923E-7A076E45AEC7}" presName="arrow" presStyleLbl="bgShp" presStyleIdx="0" presStyleCnt="1" custScaleX="113644" custLinFactNeighborY="164"/>
      <dgm:spPr/>
    </dgm:pt>
    <dgm:pt modelId="{B8D6B718-AE80-4803-AE45-AB74B9FE44C0}" type="pres">
      <dgm:prSet presAssocID="{4EC209AE-68DE-42B3-923E-7A076E45AEC7}" presName="arrowDiagram3" presStyleCnt="0"/>
      <dgm:spPr/>
    </dgm:pt>
    <dgm:pt modelId="{2BB210C2-AD56-4489-8CE1-B531A521D9FD}" type="pres">
      <dgm:prSet presAssocID="{00ABD5CF-9281-492D-80F8-3B2BAA30EDFB}" presName="bullet3a" presStyleLbl="node1" presStyleIdx="0" presStyleCnt="3"/>
      <dgm:spPr/>
    </dgm:pt>
    <dgm:pt modelId="{ACDE2999-38B4-4BBE-AC2C-6B27B5995EDF}" type="pres">
      <dgm:prSet presAssocID="{00ABD5CF-9281-492D-80F8-3B2BAA30EDFB}" presName="textBox3a" presStyleLbl="revTx" presStyleIdx="0" presStyleCnt="3" custScaleY="26258" custLinFactNeighborX="3237" custLinFactNeighborY="-23660">
        <dgm:presLayoutVars>
          <dgm:bulletEnabled val="1"/>
        </dgm:presLayoutVars>
      </dgm:prSet>
      <dgm:spPr/>
      <dgm:t>
        <a:bodyPr/>
        <a:lstStyle/>
        <a:p>
          <a:pPr rtl="1"/>
          <a:endParaRPr lang="ar-SA"/>
        </a:p>
      </dgm:t>
    </dgm:pt>
    <dgm:pt modelId="{2C138ECB-6616-4114-A8EE-3668F6DED699}" type="pres">
      <dgm:prSet presAssocID="{64D0130B-A1A5-4C50-8F9A-9FF3DA134753}" presName="bullet3b" presStyleLbl="node1" presStyleIdx="1" presStyleCnt="3"/>
      <dgm:spPr/>
    </dgm:pt>
    <dgm:pt modelId="{6FA8FBFA-68A1-40F7-9610-801F224ED620}" type="pres">
      <dgm:prSet presAssocID="{64D0130B-A1A5-4C50-8F9A-9FF3DA134753}" presName="textBox3b" presStyleLbl="revTx" presStyleIdx="1" presStyleCnt="3" custScaleY="50072" custLinFactNeighborX="-1544" custLinFactNeighborY="-16876">
        <dgm:presLayoutVars>
          <dgm:bulletEnabled val="1"/>
        </dgm:presLayoutVars>
      </dgm:prSet>
      <dgm:spPr/>
      <dgm:t>
        <a:bodyPr/>
        <a:lstStyle/>
        <a:p>
          <a:pPr rtl="1"/>
          <a:endParaRPr lang="ar-SA"/>
        </a:p>
      </dgm:t>
    </dgm:pt>
    <dgm:pt modelId="{F8FDBE90-8C37-4335-98F5-CB5F827CE8F4}" type="pres">
      <dgm:prSet presAssocID="{876B096C-0158-426B-9671-8C3DF01EE7E2}" presName="bullet3c" presStyleLbl="node1" presStyleIdx="2" presStyleCnt="3"/>
      <dgm:spPr/>
      <dgm:t>
        <a:bodyPr/>
        <a:lstStyle/>
        <a:p>
          <a:pPr rtl="1"/>
          <a:endParaRPr lang="ar-SA"/>
        </a:p>
      </dgm:t>
    </dgm:pt>
    <dgm:pt modelId="{55FC6568-5763-4819-A134-52775FBA132C}" type="pres">
      <dgm:prSet presAssocID="{876B096C-0158-426B-9671-8C3DF01EE7E2}" presName="textBox3c" presStyleLbl="revTx" presStyleIdx="2" presStyleCnt="3">
        <dgm:presLayoutVars>
          <dgm:bulletEnabled val="1"/>
        </dgm:presLayoutVars>
      </dgm:prSet>
      <dgm:spPr/>
      <dgm:t>
        <a:bodyPr/>
        <a:lstStyle/>
        <a:p>
          <a:pPr rtl="1"/>
          <a:endParaRPr lang="ar-SA"/>
        </a:p>
      </dgm:t>
    </dgm:pt>
  </dgm:ptLst>
  <dgm:cxnLst>
    <dgm:cxn modelId="{713DD854-8C85-49AA-9915-F67C3D9A856D}" type="presOf" srcId="{00ABD5CF-9281-492D-80F8-3B2BAA30EDFB}" destId="{ACDE2999-38B4-4BBE-AC2C-6B27B5995EDF}" srcOrd="0" destOrd="0" presId="urn:microsoft.com/office/officeart/2005/8/layout/arrow2"/>
    <dgm:cxn modelId="{78C5777B-10B5-4A41-8878-B577B951E831}" srcId="{4EC209AE-68DE-42B3-923E-7A076E45AEC7}" destId="{00ABD5CF-9281-492D-80F8-3B2BAA30EDFB}" srcOrd="0" destOrd="0" parTransId="{46F46EA8-BBDD-4911-9E48-0217DF7BCEF5}" sibTransId="{A813F360-7F95-4073-8E33-6E88BE6E3D54}"/>
    <dgm:cxn modelId="{A812A3F3-90A1-4465-8A43-C7F860FE9857}" srcId="{4EC209AE-68DE-42B3-923E-7A076E45AEC7}" destId="{64D0130B-A1A5-4C50-8F9A-9FF3DA134753}" srcOrd="1" destOrd="0" parTransId="{05C3CE0E-CEC6-40E1-ADC3-994D0BF9E335}" sibTransId="{16111713-B11A-48E7-A782-8812C17F3325}"/>
    <dgm:cxn modelId="{23F9EA43-2F91-497C-A863-CD328D3E545B}" type="presOf" srcId="{4EC209AE-68DE-42B3-923E-7A076E45AEC7}" destId="{39EAEBB0-737F-4E30-930E-F64975837FC5}" srcOrd="0" destOrd="0" presId="urn:microsoft.com/office/officeart/2005/8/layout/arrow2"/>
    <dgm:cxn modelId="{00F75306-410B-45CB-985A-66E361D8AEF6}" type="presOf" srcId="{876B096C-0158-426B-9671-8C3DF01EE7E2}" destId="{55FC6568-5763-4819-A134-52775FBA132C}" srcOrd="0" destOrd="0" presId="urn:microsoft.com/office/officeart/2005/8/layout/arrow2"/>
    <dgm:cxn modelId="{B65D4F8D-18C0-4B1E-802D-51690F7D9DE4}" type="presOf" srcId="{64D0130B-A1A5-4C50-8F9A-9FF3DA134753}" destId="{6FA8FBFA-68A1-40F7-9610-801F224ED620}" srcOrd="0" destOrd="0" presId="urn:microsoft.com/office/officeart/2005/8/layout/arrow2"/>
    <dgm:cxn modelId="{37C6752C-07B2-4B35-8E04-0E5F37BF278E}" srcId="{4EC209AE-68DE-42B3-923E-7A076E45AEC7}" destId="{876B096C-0158-426B-9671-8C3DF01EE7E2}" srcOrd="2" destOrd="0" parTransId="{238C011D-7399-46CC-9E95-F8109B0544F6}" sibTransId="{BA0792A4-13B1-4E74-B048-A5641A7A1DB2}"/>
    <dgm:cxn modelId="{906E89BB-53AD-4EEE-85EB-A1407F8FB8D6}" type="presParOf" srcId="{39EAEBB0-737F-4E30-930E-F64975837FC5}" destId="{AC2A6DA2-357D-447C-9CFA-3D637B632FF5}" srcOrd="0" destOrd="0" presId="urn:microsoft.com/office/officeart/2005/8/layout/arrow2"/>
    <dgm:cxn modelId="{6A30F55C-D2B3-4629-AEBF-75F0519625D3}" type="presParOf" srcId="{39EAEBB0-737F-4E30-930E-F64975837FC5}" destId="{B8D6B718-AE80-4803-AE45-AB74B9FE44C0}" srcOrd="1" destOrd="0" presId="urn:microsoft.com/office/officeart/2005/8/layout/arrow2"/>
    <dgm:cxn modelId="{A84DEAFC-E77D-4DB4-AE45-9060856392C3}" type="presParOf" srcId="{B8D6B718-AE80-4803-AE45-AB74B9FE44C0}" destId="{2BB210C2-AD56-4489-8CE1-B531A521D9FD}" srcOrd="0" destOrd="0" presId="urn:microsoft.com/office/officeart/2005/8/layout/arrow2"/>
    <dgm:cxn modelId="{58D11041-1226-483F-9D23-10B7E8A235DF}" type="presParOf" srcId="{B8D6B718-AE80-4803-AE45-AB74B9FE44C0}" destId="{ACDE2999-38B4-4BBE-AC2C-6B27B5995EDF}" srcOrd="1" destOrd="0" presId="urn:microsoft.com/office/officeart/2005/8/layout/arrow2"/>
    <dgm:cxn modelId="{020A185E-B3D6-4F81-88F6-8F5610951812}" type="presParOf" srcId="{B8D6B718-AE80-4803-AE45-AB74B9FE44C0}" destId="{2C138ECB-6616-4114-A8EE-3668F6DED699}" srcOrd="2" destOrd="0" presId="urn:microsoft.com/office/officeart/2005/8/layout/arrow2"/>
    <dgm:cxn modelId="{BA1A4B9F-0317-4C3C-97F7-E5D566DC71C6}" type="presParOf" srcId="{B8D6B718-AE80-4803-AE45-AB74B9FE44C0}" destId="{6FA8FBFA-68A1-40F7-9610-801F224ED620}" srcOrd="3" destOrd="0" presId="urn:microsoft.com/office/officeart/2005/8/layout/arrow2"/>
    <dgm:cxn modelId="{5FECC8A8-38DC-40F6-B9D9-86512C87DFA9}" type="presParOf" srcId="{B8D6B718-AE80-4803-AE45-AB74B9FE44C0}" destId="{F8FDBE90-8C37-4335-98F5-CB5F827CE8F4}" srcOrd="4" destOrd="0" presId="urn:microsoft.com/office/officeart/2005/8/layout/arrow2"/>
    <dgm:cxn modelId="{0E6A853C-D687-49EC-A2CF-5121A8D61ECA}" type="presParOf" srcId="{B8D6B718-AE80-4803-AE45-AB74B9FE44C0}" destId="{55FC6568-5763-4819-A134-52775FBA132C}"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A6DA2-357D-447C-9CFA-3D637B632FF5}">
      <dsp:nvSpPr>
        <dsp:cNvPr id="0" name=""/>
        <dsp:cNvSpPr/>
      </dsp:nvSpPr>
      <dsp:spPr>
        <a:xfrm>
          <a:off x="-599311" y="360043"/>
          <a:ext cx="9983598" cy="549061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B210C2-AD56-4489-8CE1-B531A521D9FD}">
      <dsp:nvSpPr>
        <dsp:cNvPr id="0" name=""/>
        <dsp:cNvSpPr/>
      </dsp:nvSpPr>
      <dsp:spPr>
        <a:xfrm>
          <a:off x="1115691" y="4140658"/>
          <a:ext cx="228409" cy="2284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DE2999-38B4-4BBE-AC2C-6B27B5995EDF}">
      <dsp:nvSpPr>
        <dsp:cNvPr id="0" name=""/>
        <dsp:cNvSpPr/>
      </dsp:nvSpPr>
      <dsp:spPr>
        <a:xfrm>
          <a:off x="1296154" y="4464493"/>
          <a:ext cx="2046899" cy="416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029" tIns="0" rIns="0" bIns="0" numCol="1" spcCol="1270" anchor="t" anchorCtr="0">
          <a:noAutofit/>
        </a:bodyPr>
        <a:lstStyle/>
        <a:p>
          <a:pPr lvl="0" algn="l" defTabSz="800100" rtl="1">
            <a:lnSpc>
              <a:spcPct val="90000"/>
            </a:lnSpc>
            <a:spcBef>
              <a:spcPct val="0"/>
            </a:spcBef>
            <a:spcAft>
              <a:spcPct val="35000"/>
            </a:spcAft>
          </a:pPr>
          <a:r>
            <a:rPr lang="ar-SA" sz="1800" b="1" kern="1200" dirty="0" smtClean="0"/>
            <a:t>نسخة أولية </a:t>
          </a:r>
        </a:p>
        <a:p>
          <a:pPr lvl="0" algn="l" defTabSz="800100" rtl="1">
            <a:lnSpc>
              <a:spcPct val="90000"/>
            </a:lnSpc>
            <a:spcBef>
              <a:spcPct val="0"/>
            </a:spcBef>
            <a:spcAft>
              <a:spcPct val="35000"/>
            </a:spcAft>
          </a:pPr>
          <a:r>
            <a:rPr lang="en-US" sz="1800" b="1" kern="1200" dirty="0" smtClean="0"/>
            <a:t>Draft Report</a:t>
          </a:r>
          <a:endParaRPr lang="ar-SA" sz="1800" b="1" kern="1200" dirty="0"/>
        </a:p>
      </dsp:txBody>
      <dsp:txXfrm>
        <a:off x="1296154" y="4464493"/>
        <a:ext cx="2046899" cy="416658"/>
      </dsp:txXfrm>
    </dsp:sp>
    <dsp:sp modelId="{2C138ECB-6616-4114-A8EE-3668F6DED699}">
      <dsp:nvSpPr>
        <dsp:cNvPr id="0" name=""/>
        <dsp:cNvSpPr/>
      </dsp:nvSpPr>
      <dsp:spPr>
        <a:xfrm>
          <a:off x="3131843" y="2648310"/>
          <a:ext cx="412893" cy="4128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A8FBFA-68A1-40F7-9610-801F224ED620}">
      <dsp:nvSpPr>
        <dsp:cNvPr id="0" name=""/>
        <dsp:cNvSpPr/>
      </dsp:nvSpPr>
      <dsp:spPr>
        <a:xfrm>
          <a:off x="3305737" y="3096336"/>
          <a:ext cx="2108394" cy="1495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784" tIns="0" rIns="0" bIns="0" numCol="1" spcCol="1270" anchor="t" anchorCtr="0">
          <a:noAutofit/>
        </a:bodyPr>
        <a:lstStyle/>
        <a:p>
          <a:pPr lvl="0" algn="l" defTabSz="800100" rtl="1">
            <a:lnSpc>
              <a:spcPct val="90000"/>
            </a:lnSpc>
            <a:spcBef>
              <a:spcPct val="0"/>
            </a:spcBef>
            <a:spcAft>
              <a:spcPct val="35000"/>
            </a:spcAft>
          </a:pPr>
          <a:r>
            <a:rPr lang="ar-SA" sz="1800" b="1" kern="1200" dirty="0" smtClean="0"/>
            <a:t>نسخة أولية </a:t>
          </a:r>
        </a:p>
        <a:p>
          <a:pPr lvl="0" algn="l" defTabSz="800100" rtl="1">
            <a:lnSpc>
              <a:spcPct val="90000"/>
            </a:lnSpc>
            <a:spcBef>
              <a:spcPct val="0"/>
            </a:spcBef>
            <a:spcAft>
              <a:spcPct val="35000"/>
            </a:spcAft>
          </a:pPr>
          <a:r>
            <a:rPr lang="en-US" sz="1800" b="1" kern="1200" dirty="0" smtClean="0"/>
            <a:t>Draft Report</a:t>
          </a:r>
          <a:endParaRPr lang="ar-SA" sz="1800" b="1" kern="1200" dirty="0"/>
        </a:p>
      </dsp:txBody>
      <dsp:txXfrm>
        <a:off x="3305737" y="3096336"/>
        <a:ext cx="2108394" cy="1495596"/>
      </dsp:txXfrm>
    </dsp:sp>
    <dsp:sp modelId="{F8FDBE90-8C37-4335-98F5-CB5F827CE8F4}">
      <dsp:nvSpPr>
        <dsp:cNvPr id="0" name=""/>
        <dsp:cNvSpPr/>
      </dsp:nvSpPr>
      <dsp:spPr>
        <a:xfrm>
          <a:off x="5556497" y="1740163"/>
          <a:ext cx="571023" cy="5710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FC6568-5763-4819-A134-52775FBA132C}">
      <dsp:nvSpPr>
        <dsp:cNvPr id="0" name=""/>
        <dsp:cNvSpPr/>
      </dsp:nvSpPr>
      <dsp:spPr>
        <a:xfrm>
          <a:off x="5842009" y="2025675"/>
          <a:ext cx="2108394" cy="3815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2573" tIns="0" rIns="0" bIns="0" numCol="1" spcCol="1270" anchor="t" anchorCtr="0">
          <a:noAutofit/>
        </a:bodyPr>
        <a:lstStyle/>
        <a:p>
          <a:pPr lvl="0" algn="l" defTabSz="800100" rtl="1">
            <a:lnSpc>
              <a:spcPct val="90000"/>
            </a:lnSpc>
            <a:spcBef>
              <a:spcPct val="0"/>
            </a:spcBef>
            <a:spcAft>
              <a:spcPct val="35000"/>
            </a:spcAft>
          </a:pPr>
          <a:r>
            <a:rPr lang="ar-SA" sz="1800" b="1" kern="1200" dirty="0" smtClean="0"/>
            <a:t>نسخة أولية</a:t>
          </a:r>
          <a:endParaRPr lang="en-US" sz="1800" b="1" kern="1200" dirty="0" smtClean="0"/>
        </a:p>
        <a:p>
          <a:pPr lvl="0" algn="l" defTabSz="800100" rtl="1">
            <a:lnSpc>
              <a:spcPct val="90000"/>
            </a:lnSpc>
            <a:spcBef>
              <a:spcPct val="0"/>
            </a:spcBef>
            <a:spcAft>
              <a:spcPct val="35000"/>
            </a:spcAft>
          </a:pPr>
          <a:r>
            <a:rPr lang="en-US" sz="1800" b="1" kern="1200" dirty="0" smtClean="0"/>
            <a:t>Draft Report </a:t>
          </a:r>
          <a:endParaRPr lang="ar-SA" sz="1800" b="1" kern="1200" dirty="0"/>
        </a:p>
      </dsp:txBody>
      <dsp:txXfrm>
        <a:off x="5842009" y="2025675"/>
        <a:ext cx="2108394" cy="381597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24FD7A-352A-42BB-8B32-3971A080DE5D}" type="datetimeFigureOut">
              <a:rPr lang="ar-SA" smtClean="0"/>
              <a:t>1/17/1435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D3BA81D-4BFC-482C-BECA-B57D1CB09CBD}" type="slidenum">
              <a:rPr lang="ar-SA" smtClean="0"/>
              <a:t>‹#›</a:t>
            </a:fld>
            <a:endParaRPr lang="ar-SA"/>
          </a:p>
        </p:txBody>
      </p:sp>
    </p:spTree>
    <p:extLst>
      <p:ext uri="{BB962C8B-B14F-4D97-AF65-F5344CB8AC3E}">
        <p14:creationId xmlns:p14="http://schemas.microsoft.com/office/powerpoint/2010/main" val="8057218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21673B3A-2BD1-41CC-A8C1-2F1DEF6A7323}" type="datetimeFigureOut">
              <a:rPr lang="ar-SA" smtClean="0"/>
              <a:t>1/17/1435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57156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1673B3A-2BD1-41CC-A8C1-2F1DEF6A7323}" type="datetimeFigureOut">
              <a:rPr lang="ar-SA" smtClean="0"/>
              <a:t>1/17/1435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294258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1673B3A-2BD1-41CC-A8C1-2F1DEF6A7323}" type="datetimeFigureOut">
              <a:rPr lang="ar-SA" smtClean="0"/>
              <a:t>1/17/1435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39015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21673B3A-2BD1-41CC-A8C1-2F1DEF6A7323}" type="datetimeFigureOut">
              <a:rPr lang="ar-SA" smtClean="0"/>
              <a:t>1/17/1435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380901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73B3A-2BD1-41CC-A8C1-2F1DEF6A7323}" type="datetimeFigureOut">
              <a:rPr lang="ar-SA" smtClean="0"/>
              <a:t>1/17/1435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383081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21673B3A-2BD1-41CC-A8C1-2F1DEF6A7323}" type="datetimeFigureOut">
              <a:rPr lang="ar-SA" smtClean="0"/>
              <a:t>1/17/1435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161594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21673B3A-2BD1-41CC-A8C1-2F1DEF6A7323}" type="datetimeFigureOut">
              <a:rPr lang="ar-SA" smtClean="0"/>
              <a:t>1/17/1435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176106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21673B3A-2BD1-41CC-A8C1-2F1DEF6A7323}" type="datetimeFigureOut">
              <a:rPr lang="ar-SA" smtClean="0"/>
              <a:t>1/17/1435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337632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73B3A-2BD1-41CC-A8C1-2F1DEF6A7323}" type="datetimeFigureOut">
              <a:rPr lang="ar-SA" smtClean="0"/>
              <a:t>1/17/1435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346247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73B3A-2BD1-41CC-A8C1-2F1DEF6A7323}" type="datetimeFigureOut">
              <a:rPr lang="ar-SA" smtClean="0"/>
              <a:t>1/17/1435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330693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73B3A-2BD1-41CC-A8C1-2F1DEF6A7323}" type="datetimeFigureOut">
              <a:rPr lang="ar-SA" smtClean="0"/>
              <a:t>1/17/1435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7BC59CC-0D2C-4062-8161-981D0747F1BE}" type="slidenum">
              <a:rPr lang="ar-SA" smtClean="0"/>
              <a:t>‹#›</a:t>
            </a:fld>
            <a:endParaRPr lang="ar-SA"/>
          </a:p>
        </p:txBody>
      </p:sp>
    </p:spTree>
    <p:extLst>
      <p:ext uri="{BB962C8B-B14F-4D97-AF65-F5344CB8AC3E}">
        <p14:creationId xmlns:p14="http://schemas.microsoft.com/office/powerpoint/2010/main" val="246785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1673B3A-2BD1-41CC-A8C1-2F1DEF6A7323}" type="datetimeFigureOut">
              <a:rPr lang="ar-SA" smtClean="0"/>
              <a:t>1/17/1435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BC59CC-0D2C-4062-8161-981D0747F1BE}" type="slidenum">
              <a:rPr lang="ar-SA" smtClean="0"/>
              <a:t>‹#›</a:t>
            </a:fld>
            <a:endParaRPr lang="ar-SA"/>
          </a:p>
        </p:txBody>
      </p:sp>
    </p:spTree>
    <p:extLst>
      <p:ext uri="{BB962C8B-B14F-4D97-AF65-F5344CB8AC3E}">
        <p14:creationId xmlns:p14="http://schemas.microsoft.com/office/powerpoint/2010/main" val="18470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6207125"/>
            <a:ext cx="8640762" cy="569913"/>
          </a:xfrm>
        </p:spPr>
      </p:pic>
      <p:pic>
        <p:nvPicPr>
          <p:cNvPr id="307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82900" y="44624"/>
            <a:ext cx="3273425"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79388" y="3140968"/>
            <a:ext cx="8785225" cy="3139321"/>
          </a:xfrm>
          <a:prstGeom prst="rect">
            <a:avLst/>
          </a:prstGeom>
        </p:spPr>
        <p:txBody>
          <a:bodyPr>
            <a:spAutoFit/>
          </a:bodyPr>
          <a:lstStyle/>
          <a:p>
            <a:pPr algn="ctr" rtl="1" eaLnBrk="1" hangingPunct="1">
              <a:defRPr/>
            </a:pPr>
            <a:r>
              <a:rPr lang="ar-SA" b="1" dirty="0">
                <a:latin typeface="Traditional Arabic" pitchFamily="2" charset="-78"/>
                <a:cs typeface="PT Bold Heading" pitchFamily="2" charset="-78"/>
              </a:rPr>
              <a:t>أعداد </a:t>
            </a:r>
            <a:r>
              <a:rPr lang="ar-SA" b="1" dirty="0" smtClean="0">
                <a:latin typeface="Traditional Arabic" pitchFamily="2" charset="-78"/>
                <a:cs typeface="PT Bold Heading" pitchFamily="2" charset="-78"/>
              </a:rPr>
              <a:t>جامعة الحدود الشمالية </a:t>
            </a:r>
            <a:r>
              <a:rPr lang="ar-SA" b="1" dirty="0" smtClean="0">
                <a:latin typeface="Traditional Arabic" pitchFamily="2" charset="-78"/>
                <a:cs typeface="PT Bold Heading" pitchFamily="2" charset="-78"/>
              </a:rPr>
              <a:t>للتقويم الذاتي</a:t>
            </a:r>
            <a:endParaRPr lang="ar-SA" b="1" dirty="0">
              <a:latin typeface="Traditional Arabic" pitchFamily="2" charset="-78"/>
              <a:cs typeface="PT Bold Heading" pitchFamily="2" charset="-78"/>
            </a:endParaRPr>
          </a:p>
          <a:p>
            <a:pPr algn="ctr" rtl="1" eaLnBrk="1" hangingPunct="1">
              <a:defRPr/>
            </a:pPr>
            <a:endParaRPr lang="ar-SA" b="1" dirty="0">
              <a:latin typeface="Traditional Arabic" pitchFamily="2" charset="-78"/>
              <a:cs typeface="PT Bold Heading" pitchFamily="2" charset="-78"/>
            </a:endParaRPr>
          </a:p>
          <a:p>
            <a:pPr algn="ctr" rtl="1" eaLnBrk="1" hangingPunct="1">
              <a:defRPr/>
            </a:pPr>
            <a:r>
              <a:rPr lang="ar-SA" b="1" dirty="0">
                <a:ln w="11430"/>
                <a:effectLst>
                  <a:outerShdw blurRad="50800" dist="39000" dir="5460000" algn="tl">
                    <a:srgbClr val="000000">
                      <a:alpha val="38000"/>
                    </a:srgbClr>
                  </a:outerShdw>
                </a:effectLst>
                <a:cs typeface="PT Bold Heading" pitchFamily="2" charset="-78"/>
              </a:rPr>
              <a:t> وفقاً لمعايير الهيئة الوطنية للتقويم والاعتماد الأكاديمي</a:t>
            </a:r>
            <a:endParaRPr lang="en-US" dirty="0">
              <a:cs typeface="PT Bold Heading" pitchFamily="2" charset="-78"/>
            </a:endParaRPr>
          </a:p>
          <a:p>
            <a:pPr algn="ctr" rtl="1" eaLnBrk="1" hangingPunct="1">
              <a:defRPr/>
            </a:pPr>
            <a:endParaRPr lang="ar-SA" b="1" dirty="0" smtClean="0">
              <a:latin typeface="Traditional Arabic" pitchFamily="2" charset="-78"/>
              <a:cs typeface="PT Bold Heading" pitchFamily="2" charset="-78"/>
            </a:endParaRPr>
          </a:p>
          <a:p>
            <a:pPr algn="ctr" rtl="1" eaLnBrk="1" hangingPunct="1">
              <a:defRPr/>
            </a:pPr>
            <a:r>
              <a:rPr lang="ar-SA" b="1" dirty="0" smtClean="0">
                <a:latin typeface="Traditional Arabic" pitchFamily="2" charset="-78"/>
                <a:cs typeface="PT Bold Heading" pitchFamily="2" charset="-78"/>
              </a:rPr>
              <a:t>أعداد</a:t>
            </a:r>
          </a:p>
          <a:p>
            <a:pPr algn="ctr">
              <a:defRPr/>
            </a:pPr>
            <a:r>
              <a:rPr lang="ar-SA" b="1" dirty="0">
                <a:latin typeface="Traditional Arabic" pitchFamily="2" charset="-78"/>
                <a:cs typeface="PT Bold Heading" pitchFamily="2" charset="-78"/>
              </a:rPr>
              <a:t>د/ منصور بن علي الشهري</a:t>
            </a:r>
          </a:p>
          <a:p>
            <a:pPr algn="ctr" rtl="1" eaLnBrk="1" hangingPunct="1">
              <a:defRPr/>
            </a:pPr>
            <a:endParaRPr lang="ar-SA" b="1" dirty="0">
              <a:latin typeface="Traditional Arabic" pitchFamily="2" charset="-78"/>
              <a:cs typeface="PT Bold Heading" pitchFamily="2" charset="-78"/>
            </a:endParaRPr>
          </a:p>
          <a:p>
            <a:pPr algn="ctr" rtl="1" eaLnBrk="1" hangingPunct="1">
              <a:defRPr/>
            </a:pPr>
            <a:r>
              <a:rPr lang="ar-SA" b="1" dirty="0">
                <a:latin typeface="Traditional Arabic" pitchFamily="2" charset="-78"/>
                <a:cs typeface="PT Bold Heading" pitchFamily="2" charset="-78"/>
              </a:rPr>
              <a:t>عرض</a:t>
            </a:r>
          </a:p>
          <a:p>
            <a:pPr algn="ctr" rtl="1" eaLnBrk="1" hangingPunct="1">
              <a:defRPr/>
            </a:pPr>
            <a:endParaRPr lang="ar-SA" b="1" dirty="0">
              <a:latin typeface="Traditional Arabic" pitchFamily="2" charset="-78"/>
              <a:cs typeface="PT Bold Heading" pitchFamily="2" charset="-78"/>
            </a:endParaRPr>
          </a:p>
          <a:p>
            <a:pPr algn="ctr" rtl="1" eaLnBrk="1" hangingPunct="1">
              <a:defRPr/>
            </a:pPr>
            <a:r>
              <a:rPr lang="ar-SA" b="1" dirty="0">
                <a:latin typeface="Traditional Arabic" pitchFamily="2" charset="-78"/>
                <a:cs typeface="PT Bold Heading" pitchFamily="2" charset="-78"/>
              </a:rPr>
              <a:t>د/ منصور بن علي الشهري</a:t>
            </a:r>
          </a:p>
          <a:p>
            <a:pPr algn="ctr" rtl="1" eaLnBrk="1" hangingPunct="1">
              <a:defRPr/>
            </a:pPr>
            <a:r>
              <a:rPr lang="ar-SA" b="1" dirty="0">
                <a:latin typeface="Traditional Arabic" pitchFamily="2" charset="-78"/>
                <a:cs typeface="PT Bold Heading" pitchFamily="2" charset="-78"/>
              </a:rPr>
              <a:t>د/ عزيزه رجب</a:t>
            </a:r>
          </a:p>
        </p:txBody>
      </p:sp>
      <p:sp>
        <p:nvSpPr>
          <p:cNvPr id="10" name="TextBox 9"/>
          <p:cNvSpPr txBox="1"/>
          <p:nvPr/>
        </p:nvSpPr>
        <p:spPr>
          <a:xfrm>
            <a:off x="3132138" y="6557963"/>
            <a:ext cx="1295400" cy="254000"/>
          </a:xfrm>
          <a:prstGeom prst="rect">
            <a:avLst/>
          </a:prstGeom>
          <a:noFill/>
        </p:spPr>
        <p:txBody>
          <a:bodyPr rtlCol="1">
            <a:spAutoFit/>
          </a:bodyPr>
          <a:lstStyle/>
          <a:p>
            <a:pPr algn="r" rtl="1" eaLnBrk="1" hangingPunct="1">
              <a:defRPr/>
            </a:pPr>
            <a:r>
              <a:rPr lang="en-US" sz="1050" dirty="0">
                <a:solidFill>
                  <a:srgbClr val="0070C0"/>
                </a:solidFill>
              </a:rPr>
              <a:t>www.n-global.com</a:t>
            </a:r>
            <a:endParaRPr lang="ar-SA" sz="1050" dirty="0">
              <a:solidFill>
                <a:srgbClr val="0070C0"/>
              </a:solidFill>
            </a:endParaRPr>
          </a:p>
        </p:txBody>
      </p:sp>
      <p:sp>
        <p:nvSpPr>
          <p:cNvPr id="3078" name="TextBox 10"/>
          <p:cNvSpPr txBox="1">
            <a:spLocks noChangeArrowheads="1"/>
          </p:cNvSpPr>
          <p:nvPr/>
        </p:nvSpPr>
        <p:spPr bwMode="auto">
          <a:xfrm>
            <a:off x="7380288" y="6567488"/>
            <a:ext cx="13684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en-US" sz="1000">
                <a:solidFill>
                  <a:srgbClr val="0070C0"/>
                </a:solidFill>
                <a:latin typeface="Arial" panose="020B0604020202020204" pitchFamily="34" charset="0"/>
              </a:rPr>
              <a:t>info@n-global.com</a:t>
            </a:r>
            <a:endParaRPr lang="ar-SA" sz="1000">
              <a:solidFill>
                <a:srgbClr val="0070C0"/>
              </a:solidFill>
              <a:latin typeface="Arial" panose="020B0604020202020204" pitchFamily="34" charset="0"/>
            </a:endParaRPr>
          </a:p>
        </p:txBody>
      </p:sp>
    </p:spTree>
    <p:extLst>
      <p:ext uri="{BB962C8B-B14F-4D97-AF65-F5344CB8AC3E}">
        <p14:creationId xmlns:p14="http://schemas.microsoft.com/office/powerpoint/2010/main" val="998948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548680"/>
            <a:ext cx="8229600" cy="1143000"/>
          </a:xfrm>
        </p:spPr>
        <p:txBody>
          <a:bodyPr>
            <a:normAutofit/>
          </a:bodyPr>
          <a:lstStyle/>
          <a:p>
            <a:r>
              <a:rPr lang="ar-SA" sz="3200" dirty="0" smtClean="0">
                <a:cs typeface="PT Bold Heading" panose="02010400000000000000" pitchFamily="2" charset="-78"/>
              </a:rPr>
              <a:t>متطلبات أساسية في تقرير التقويم الذاتي الأولي</a:t>
            </a:r>
            <a:endParaRPr lang="ar-SA" sz="3200" dirty="0">
              <a:cs typeface="PT Bold Heading" panose="02010400000000000000" pitchFamily="2" charset="-78"/>
            </a:endParaRPr>
          </a:p>
        </p:txBody>
      </p:sp>
      <p:sp>
        <p:nvSpPr>
          <p:cNvPr id="5" name="Content Placeholder 2"/>
          <p:cNvSpPr>
            <a:spLocks noGrp="1"/>
          </p:cNvSpPr>
          <p:nvPr>
            <p:ph idx="1"/>
          </p:nvPr>
        </p:nvSpPr>
        <p:spPr>
          <a:xfrm>
            <a:off x="179512" y="1542802"/>
            <a:ext cx="8784976" cy="5328592"/>
          </a:xfrm>
        </p:spPr>
        <p:txBody>
          <a:bodyPr>
            <a:normAutofit/>
          </a:bodyPr>
          <a:lstStyle/>
          <a:p>
            <a:pPr>
              <a:buFont typeface="Wingdings" panose="05000000000000000000" pitchFamily="2" charset="2"/>
              <a:buChar char="§"/>
            </a:pPr>
            <a:r>
              <a:rPr lang="ar-SA" b="1" dirty="0" smtClean="0">
                <a:solidFill>
                  <a:srgbClr val="002060"/>
                </a:solidFill>
              </a:rPr>
              <a:t>ذا معني وفائدة لمنسوبي الجامعة.</a:t>
            </a:r>
            <a:endParaRPr lang="en-US" b="1" dirty="0" smtClean="0">
              <a:solidFill>
                <a:srgbClr val="002060"/>
              </a:solidFill>
            </a:endParaRPr>
          </a:p>
          <a:p>
            <a:pPr marL="0" indent="0" algn="just" rtl="0">
              <a:buNone/>
            </a:pPr>
            <a:r>
              <a:rPr lang="en-US" b="1" dirty="0" smtClean="0">
                <a:solidFill>
                  <a:srgbClr val="002060"/>
                </a:solidFill>
              </a:rPr>
              <a:t>Meaningful </a:t>
            </a:r>
            <a:r>
              <a:rPr lang="en-US" b="1" dirty="0">
                <a:solidFill>
                  <a:srgbClr val="002060"/>
                </a:solidFill>
              </a:rPr>
              <a:t>and useful to the members of the</a:t>
            </a:r>
          </a:p>
          <a:p>
            <a:pPr marL="0" indent="0" rtl="0">
              <a:buNone/>
            </a:pPr>
            <a:r>
              <a:rPr lang="en-US" b="1" dirty="0" smtClean="0">
                <a:solidFill>
                  <a:srgbClr val="002060"/>
                </a:solidFill>
              </a:rPr>
              <a:t>Institution</a:t>
            </a:r>
          </a:p>
          <a:p>
            <a:pPr marL="0" indent="0" rtl="0">
              <a:buNone/>
            </a:pPr>
            <a:endParaRPr lang="ar-SA" b="1" dirty="0" smtClean="0">
              <a:solidFill>
                <a:srgbClr val="002060"/>
              </a:solidFill>
            </a:endParaRPr>
          </a:p>
          <a:p>
            <a:pPr algn="just">
              <a:buFont typeface="Wingdings" panose="05000000000000000000" pitchFamily="2" charset="2"/>
              <a:buChar char="§"/>
            </a:pPr>
            <a:r>
              <a:rPr lang="ar-SA" b="1" dirty="0" smtClean="0">
                <a:solidFill>
                  <a:srgbClr val="002060"/>
                </a:solidFill>
              </a:rPr>
              <a:t>أن ينتج عن تقرير الدراسة الذاتية شواهد وأدلة تتوافق مع معايير الأعتماد الأكاديمي.</a:t>
            </a:r>
            <a:r>
              <a:rPr lang="en-US" b="1" dirty="0" smtClean="0">
                <a:solidFill>
                  <a:srgbClr val="002060"/>
                </a:solidFill>
              </a:rPr>
              <a:t>  </a:t>
            </a:r>
            <a:endParaRPr lang="en-US" b="1" dirty="0">
              <a:solidFill>
                <a:srgbClr val="002060"/>
              </a:solidFill>
            </a:endParaRPr>
          </a:p>
          <a:p>
            <a:pPr algn="just" rtl="0"/>
            <a:r>
              <a:rPr lang="en-US" b="1" dirty="0" smtClean="0">
                <a:solidFill>
                  <a:srgbClr val="002060"/>
                </a:solidFill>
              </a:rPr>
              <a:t>Must </a:t>
            </a:r>
            <a:r>
              <a:rPr lang="en-US" b="1" dirty="0">
                <a:solidFill>
                  <a:srgbClr val="002060"/>
                </a:solidFill>
              </a:rPr>
              <a:t>produce evidence of compliance with</a:t>
            </a:r>
          </a:p>
          <a:p>
            <a:pPr marL="0" indent="0" algn="just" rtl="0">
              <a:buNone/>
            </a:pPr>
            <a:r>
              <a:rPr lang="en-US" b="1" dirty="0" smtClean="0">
                <a:solidFill>
                  <a:srgbClr val="002060"/>
                </a:solidFill>
              </a:rPr>
              <a:t>accreditation </a:t>
            </a:r>
            <a:r>
              <a:rPr lang="en-US" b="1" dirty="0">
                <a:solidFill>
                  <a:srgbClr val="002060"/>
                </a:solidFill>
              </a:rPr>
              <a:t>standards.</a:t>
            </a:r>
            <a:endParaRPr lang="ar-SA" b="1" dirty="0">
              <a:solidFill>
                <a:srgbClr val="002060"/>
              </a:solidFill>
            </a:endParaRPr>
          </a:p>
        </p:txBody>
      </p:sp>
    </p:spTree>
    <p:extLst>
      <p:ext uri="{BB962C8B-B14F-4D97-AF65-F5344CB8AC3E}">
        <p14:creationId xmlns:p14="http://schemas.microsoft.com/office/powerpoint/2010/main" val="4231887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850702"/>
            <a:ext cx="8229600" cy="1143000"/>
          </a:xfrm>
        </p:spPr>
        <p:txBody>
          <a:bodyPr>
            <a:normAutofit/>
          </a:bodyPr>
          <a:lstStyle/>
          <a:p>
            <a:r>
              <a:rPr lang="ar-SA" sz="4000" dirty="0" smtClean="0">
                <a:cs typeface="PT Bold Heading" panose="02010400000000000000" pitchFamily="2" charset="-78"/>
              </a:rPr>
              <a:t>نماذج الدراسة الذاتية </a:t>
            </a:r>
            <a:endParaRPr lang="ar-SA" sz="4000" dirty="0">
              <a:cs typeface="PT Bold Heading" panose="02010400000000000000" pitchFamily="2" charset="-78"/>
            </a:endParaRPr>
          </a:p>
        </p:txBody>
      </p:sp>
      <p:sp>
        <p:nvSpPr>
          <p:cNvPr id="5" name="Content Placeholder 2"/>
          <p:cNvSpPr>
            <a:spLocks noGrp="1"/>
          </p:cNvSpPr>
          <p:nvPr>
            <p:ph idx="1"/>
          </p:nvPr>
        </p:nvSpPr>
        <p:spPr>
          <a:xfrm>
            <a:off x="251520" y="2176264"/>
            <a:ext cx="8712968" cy="4925144"/>
          </a:xfrm>
        </p:spPr>
        <p:txBody>
          <a:bodyPr/>
          <a:lstStyle/>
          <a:p>
            <a:endParaRPr lang="ar-SA" b="1" dirty="0" smtClean="0">
              <a:solidFill>
                <a:srgbClr val="002060"/>
              </a:solidFill>
              <a:cs typeface="Akhbar MT" pitchFamily="2" charset="-78"/>
            </a:endParaRPr>
          </a:p>
          <a:p>
            <a:endParaRPr lang="ar-SA" b="1" dirty="0">
              <a:solidFill>
                <a:srgbClr val="002060"/>
              </a:solidFill>
              <a:cs typeface="Akhbar MT" pitchFamily="2" charset="-78"/>
            </a:endParaRPr>
          </a:p>
          <a:p>
            <a:pPr algn="just"/>
            <a:r>
              <a:rPr lang="ar-SA" b="1" dirty="0" smtClean="0">
                <a:solidFill>
                  <a:srgbClr val="002060"/>
                </a:solidFill>
                <a:cs typeface="Akhbar MT" pitchFamily="2" charset="-78"/>
              </a:rPr>
              <a:t>النموذج الشامل </a:t>
            </a:r>
            <a:r>
              <a:rPr lang="en-US" b="1" dirty="0" smtClean="0">
                <a:solidFill>
                  <a:srgbClr val="002060"/>
                </a:solidFill>
                <a:cs typeface="Akhbar MT" pitchFamily="2" charset="-78"/>
              </a:rPr>
              <a:t>The Comprehensive Model</a:t>
            </a:r>
            <a:endParaRPr lang="ar-SA" b="1" dirty="0" smtClean="0">
              <a:solidFill>
                <a:srgbClr val="002060"/>
              </a:solidFill>
              <a:cs typeface="Akhbar MT" pitchFamily="2" charset="-78"/>
            </a:endParaRPr>
          </a:p>
          <a:p>
            <a:pPr algn="just"/>
            <a:r>
              <a:rPr lang="ar-SA" b="1" dirty="0" smtClean="0">
                <a:solidFill>
                  <a:srgbClr val="002060"/>
                </a:solidFill>
                <a:cs typeface="Akhbar MT" pitchFamily="2" charset="-78"/>
              </a:rPr>
              <a:t>النموذج المتخصص </a:t>
            </a:r>
            <a:r>
              <a:rPr lang="en-US" b="1" dirty="0" smtClean="0">
                <a:solidFill>
                  <a:srgbClr val="002060"/>
                </a:solidFill>
                <a:cs typeface="Akhbar MT" pitchFamily="2" charset="-78"/>
              </a:rPr>
              <a:t>The Selected Topics Model</a:t>
            </a:r>
            <a:r>
              <a:rPr lang="ar-SA" b="1" dirty="0" smtClean="0">
                <a:solidFill>
                  <a:srgbClr val="002060"/>
                </a:solidFill>
                <a:cs typeface="Akhbar MT" pitchFamily="2" charset="-78"/>
              </a:rPr>
              <a:t> </a:t>
            </a:r>
          </a:p>
          <a:p>
            <a:pPr algn="just"/>
            <a:r>
              <a:rPr lang="ar-SA" b="1" dirty="0" smtClean="0">
                <a:solidFill>
                  <a:srgbClr val="002060"/>
                </a:solidFill>
                <a:cs typeface="Akhbar MT" pitchFamily="2" charset="-78"/>
              </a:rPr>
              <a:t>النموذج التعاوني </a:t>
            </a:r>
            <a:r>
              <a:rPr lang="en-US" b="1" dirty="0" smtClean="0">
                <a:solidFill>
                  <a:srgbClr val="002060"/>
                </a:solidFill>
                <a:cs typeface="Akhbar MT" pitchFamily="2" charset="-78"/>
              </a:rPr>
              <a:t>The Collaborative Model</a:t>
            </a:r>
            <a:endParaRPr lang="ar-SA" b="1" dirty="0">
              <a:solidFill>
                <a:srgbClr val="002060"/>
              </a:solidFill>
              <a:cs typeface="Akhbar MT" pitchFamily="2" charset="-78"/>
            </a:endParaRPr>
          </a:p>
        </p:txBody>
      </p:sp>
    </p:spTree>
    <p:extLst>
      <p:ext uri="{BB962C8B-B14F-4D97-AF65-F5344CB8AC3E}">
        <p14:creationId xmlns:p14="http://schemas.microsoft.com/office/powerpoint/2010/main" val="210693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927537" y="758142"/>
            <a:ext cx="7244863" cy="546765"/>
          </a:xfrm>
        </p:spPr>
        <p:txBody>
          <a:bodyPr>
            <a:normAutofit fontScale="90000"/>
          </a:bodyPr>
          <a:lstStyle/>
          <a:p>
            <a:r>
              <a:rPr lang="ar-SA" sz="3600" b="1" dirty="0">
                <a:cs typeface="PT Bold Heading" panose="02010400000000000000" pitchFamily="2" charset="-78"/>
              </a:rPr>
              <a:t>متطلبات التقويم الذاتي الأولي المؤسسي والبرامجي</a:t>
            </a:r>
            <a:r>
              <a:rPr lang="en-US" dirty="0"/>
              <a:t/>
            </a:r>
            <a:br>
              <a:rPr lang="en-US" dirty="0"/>
            </a:br>
            <a:endParaRPr lang="ar-S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423142478"/>
              </p:ext>
            </p:extLst>
          </p:nvPr>
        </p:nvGraphicFramePr>
        <p:xfrm>
          <a:off x="865875" y="1262199"/>
          <a:ext cx="7416824" cy="4968610"/>
        </p:xfrm>
        <a:graphic>
          <a:graphicData uri="http://schemas.openxmlformats.org/drawingml/2006/table">
            <a:tbl>
              <a:tblPr rtl="1" firstRow="1" firstCol="1" bandRow="1">
                <a:tableStyleId>{5C22544A-7EE6-4342-B048-85BDC9FD1C3A}</a:tableStyleId>
              </a:tblPr>
              <a:tblGrid>
                <a:gridCol w="2510859"/>
                <a:gridCol w="4905965"/>
              </a:tblGrid>
              <a:tr h="330516">
                <a:tc>
                  <a:txBody>
                    <a:bodyPr/>
                    <a:lstStyle/>
                    <a:p>
                      <a:pPr algn="ctr" rtl="1">
                        <a:lnSpc>
                          <a:spcPct val="115000"/>
                        </a:lnSpc>
                        <a:spcBef>
                          <a:spcPts val="600"/>
                        </a:spcBef>
                        <a:spcAft>
                          <a:spcPts val="0"/>
                        </a:spcAft>
                      </a:pPr>
                      <a:r>
                        <a:rPr lang="ar-SA" sz="2000">
                          <a:effectLst/>
                          <a:cs typeface="Akhbar MT" pitchFamily="2" charset="-78"/>
                        </a:rPr>
                        <a:t>المهمة</a:t>
                      </a:r>
                      <a:endParaRPr lang="en-US" sz="2000">
                        <a:effectLst/>
                        <a:latin typeface="Calibri"/>
                        <a:ea typeface="Calibri"/>
                        <a:cs typeface="Akhbar MT" pitchFamily="2" charset="-78"/>
                      </a:endParaRPr>
                    </a:p>
                  </a:txBody>
                  <a:tcPr marL="68580" marR="68580" marT="0" marB="0"/>
                </a:tc>
                <a:tc>
                  <a:txBody>
                    <a:bodyPr/>
                    <a:lstStyle/>
                    <a:p>
                      <a:pPr algn="ctr" rtl="1">
                        <a:lnSpc>
                          <a:spcPct val="115000"/>
                        </a:lnSpc>
                        <a:spcBef>
                          <a:spcPts val="600"/>
                        </a:spcBef>
                        <a:spcAft>
                          <a:spcPts val="0"/>
                        </a:spcAft>
                      </a:pPr>
                      <a:r>
                        <a:rPr lang="ar-SA" sz="2000">
                          <a:effectLst/>
                          <a:cs typeface="Akhbar MT" pitchFamily="2" charset="-78"/>
                        </a:rPr>
                        <a:t>المطلوب</a:t>
                      </a:r>
                      <a:endParaRPr lang="en-US" sz="2000">
                        <a:effectLst/>
                        <a:latin typeface="Calibri"/>
                        <a:ea typeface="Calibri"/>
                        <a:cs typeface="Akhbar MT" pitchFamily="2" charset="-78"/>
                      </a:endParaRPr>
                    </a:p>
                  </a:txBody>
                  <a:tcPr marL="68580" marR="68580" marT="0" marB="0"/>
                </a:tc>
              </a:tr>
              <a:tr h="1322065">
                <a:tc>
                  <a:txBody>
                    <a:bodyPr/>
                    <a:lstStyle/>
                    <a:p>
                      <a:pPr algn="r" rtl="1">
                        <a:lnSpc>
                          <a:spcPct val="115000"/>
                        </a:lnSpc>
                        <a:spcAft>
                          <a:spcPts val="0"/>
                        </a:spcAft>
                        <a:tabLst>
                          <a:tab pos="955040" algn="l"/>
                          <a:tab pos="1845310" algn="l"/>
                        </a:tabLst>
                      </a:pPr>
                      <a:r>
                        <a:rPr lang="ar-SA" sz="2000">
                          <a:effectLst/>
                          <a:cs typeface="Akhbar MT" pitchFamily="2" charset="-78"/>
                        </a:rPr>
                        <a:t>توصيف البرامج وتقريرها </a:t>
                      </a:r>
                      <a:endParaRPr lang="en-US" sz="20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a:effectLst/>
                          <a:cs typeface="Akhbar MT" pitchFamily="2" charset="-78"/>
                        </a:rPr>
                        <a:t>توصيف كل برنامج دراسي من برامج الكلية أو إعادة النظر في التوصيف المنجز. إضافة  إلى أن على كل برنامج أن يعد تقريرا سنويا عن البرنامج بناء على تقارير المقررات ونتائج الاستبانات التي وزعت على الطلاب بمختلف مستوياتهم وأعضاء هيئة التدريس وجهات التوظيف...)</a:t>
                      </a:r>
                      <a:endParaRPr lang="en-US" sz="2000">
                        <a:effectLst/>
                        <a:latin typeface="Calibri"/>
                        <a:ea typeface="Calibri"/>
                        <a:cs typeface="Akhbar MT" pitchFamily="2" charset="-78"/>
                      </a:endParaRPr>
                    </a:p>
                  </a:txBody>
                  <a:tcPr marL="68580" marR="68580" marT="0" marB="0"/>
                </a:tc>
              </a:tr>
              <a:tr h="762370">
                <a:tc>
                  <a:txBody>
                    <a:bodyPr/>
                    <a:lstStyle/>
                    <a:p>
                      <a:pPr algn="r" rtl="1">
                        <a:lnSpc>
                          <a:spcPct val="115000"/>
                        </a:lnSpc>
                        <a:spcAft>
                          <a:spcPts val="0"/>
                        </a:spcAft>
                        <a:tabLst>
                          <a:tab pos="955040" algn="l"/>
                          <a:tab pos="1845310" algn="l"/>
                        </a:tabLst>
                      </a:pPr>
                      <a:r>
                        <a:rPr lang="ar-SA" sz="2000">
                          <a:effectLst/>
                          <a:cs typeface="Akhbar MT" pitchFamily="2" charset="-78"/>
                        </a:rPr>
                        <a:t>توصيف المقررات وتقاريرها </a:t>
                      </a:r>
                      <a:endParaRPr lang="en-US" sz="20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dirty="0">
                          <a:effectLst/>
                          <a:cs typeface="Akhbar MT" pitchFamily="2" charset="-78"/>
                        </a:rPr>
                        <a:t>توصيف جميع مقررات البرامج الدراسية أو إعادة النظر في التوصيفات المنجزة مع ملاحظة حداثة المراجع المدونة إضافة إلى تقاريرها. </a:t>
                      </a:r>
                      <a:endParaRPr lang="en-US" sz="2000" dirty="0">
                        <a:effectLst/>
                        <a:latin typeface="Calibri"/>
                        <a:ea typeface="Calibri"/>
                        <a:cs typeface="Akhbar MT" pitchFamily="2" charset="-78"/>
                      </a:endParaRPr>
                    </a:p>
                  </a:txBody>
                  <a:tcPr marL="68580" marR="68580" marT="0" marB="0"/>
                </a:tc>
              </a:tr>
              <a:tr h="661033">
                <a:tc>
                  <a:txBody>
                    <a:bodyPr/>
                    <a:lstStyle/>
                    <a:p>
                      <a:pPr algn="r" rtl="1">
                        <a:lnSpc>
                          <a:spcPct val="115000"/>
                        </a:lnSpc>
                        <a:spcAft>
                          <a:spcPts val="0"/>
                        </a:spcAft>
                        <a:tabLst>
                          <a:tab pos="955040" algn="l"/>
                          <a:tab pos="1845310" algn="l"/>
                        </a:tabLst>
                      </a:pPr>
                      <a:r>
                        <a:rPr lang="ar-SA" sz="2000">
                          <a:effectLst/>
                          <a:cs typeface="Akhbar MT" pitchFamily="2" charset="-78"/>
                        </a:rPr>
                        <a:t>توصيف الخبرة الميدانية وتقاريرها </a:t>
                      </a:r>
                      <a:endParaRPr lang="en-US" sz="20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a:effectLst/>
                          <a:cs typeface="Akhbar MT" pitchFamily="2" charset="-78"/>
                        </a:rPr>
                        <a:t>توصيف الخبرة الميدانية في كل برنامج يحتوي على تدريب ميداني أو إعادة النظر في التوصيف المنجز إن كان معدا. </a:t>
                      </a:r>
                      <a:endParaRPr lang="en-US" sz="2000">
                        <a:effectLst/>
                        <a:latin typeface="Calibri"/>
                        <a:ea typeface="Calibri"/>
                        <a:cs typeface="Akhbar MT" pitchFamily="2" charset="-78"/>
                      </a:endParaRPr>
                    </a:p>
                  </a:txBody>
                  <a:tcPr marL="68580" marR="68580" marT="0" marB="0"/>
                </a:tc>
              </a:tr>
              <a:tr h="1022072">
                <a:tc>
                  <a:txBody>
                    <a:bodyPr/>
                    <a:lstStyle/>
                    <a:p>
                      <a:pPr algn="r" rtl="1">
                        <a:lnSpc>
                          <a:spcPct val="115000"/>
                        </a:lnSpc>
                        <a:spcAft>
                          <a:spcPts val="0"/>
                        </a:spcAft>
                        <a:tabLst>
                          <a:tab pos="955040" algn="l"/>
                          <a:tab pos="1845310" algn="l"/>
                        </a:tabLst>
                      </a:pPr>
                      <a:r>
                        <a:rPr lang="ar-SA" sz="2000">
                          <a:effectLst/>
                          <a:cs typeface="Akhbar MT" pitchFamily="2" charset="-78"/>
                        </a:rPr>
                        <a:t>السير الذاتية لأعضاء هيئة التدريس ومنسوبي البرنامج.</a:t>
                      </a:r>
                      <a:endParaRPr lang="en-US" sz="20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dirty="0">
                          <a:effectLst/>
                          <a:cs typeface="Akhbar MT" pitchFamily="2" charset="-78"/>
                        </a:rPr>
                        <a:t>يطلب كل برنامج من منسوبيه ذكورا وإناثا سيرهم الذاتية ويفضل أن تكون وفق نموذج موحد ويوضع نسخ منها في ملفات المقررات الدراسية ونسخ في ملف خاص وترفع على الموقع الإلكتروني لكل عضو.</a:t>
                      </a:r>
                      <a:endParaRPr lang="en-US" sz="2000" dirty="0">
                        <a:effectLst/>
                        <a:latin typeface="Calibri"/>
                        <a:ea typeface="Calibri"/>
                        <a:cs typeface="Akhbar MT" pitchFamily="2" charset="-78"/>
                      </a:endParaRPr>
                    </a:p>
                  </a:txBody>
                  <a:tcPr marL="68580" marR="68580" marT="0" marB="0"/>
                </a:tc>
              </a:tr>
              <a:tr h="661033">
                <a:tc>
                  <a:txBody>
                    <a:bodyPr/>
                    <a:lstStyle/>
                    <a:p>
                      <a:pPr algn="r" rtl="1">
                        <a:lnSpc>
                          <a:spcPct val="115000"/>
                        </a:lnSpc>
                        <a:spcAft>
                          <a:spcPts val="0"/>
                        </a:spcAft>
                        <a:tabLst>
                          <a:tab pos="955040" algn="l"/>
                          <a:tab pos="1845310" algn="l"/>
                        </a:tabLst>
                      </a:pPr>
                      <a:r>
                        <a:rPr lang="ar-SA" sz="2000">
                          <a:effectLst/>
                          <a:cs typeface="Akhbar MT" pitchFamily="2" charset="-78"/>
                        </a:rPr>
                        <a:t>دليل البرامج الأكاديمية والمهنية.</a:t>
                      </a:r>
                      <a:endParaRPr lang="en-US" sz="20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dirty="0">
                          <a:effectLst/>
                          <a:cs typeface="Akhbar MT" pitchFamily="2" charset="-78"/>
                        </a:rPr>
                        <a:t>يشرع كل برنامج بعمل دليل يبين ماهية البرنامج وتوجهاته وخطته وشروط القبول فيه.</a:t>
                      </a:r>
                      <a:endParaRPr lang="en-US" sz="2000" dirty="0">
                        <a:effectLst/>
                        <a:latin typeface="Calibri"/>
                        <a:ea typeface="Calibri"/>
                        <a:cs typeface="Akhbar MT" pitchFamily="2" charset="-78"/>
                      </a:endParaRPr>
                    </a:p>
                  </a:txBody>
                  <a:tcPr marL="68580" marR="68580" marT="0" marB="0"/>
                </a:tc>
              </a:tr>
            </a:tbl>
          </a:graphicData>
        </a:graphic>
      </p:graphicFrame>
    </p:spTree>
    <p:extLst>
      <p:ext uri="{BB962C8B-B14F-4D97-AF65-F5344CB8AC3E}">
        <p14:creationId xmlns:p14="http://schemas.microsoft.com/office/powerpoint/2010/main" val="2761198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1331640" y="633462"/>
            <a:ext cx="6953794" cy="414331"/>
          </a:xfrm>
        </p:spPr>
        <p:txBody>
          <a:bodyPr>
            <a:normAutofit fontScale="90000"/>
          </a:bodyPr>
          <a:lstStyle/>
          <a:p>
            <a:r>
              <a:rPr lang="ar-SA" sz="3600" b="1" dirty="0">
                <a:cs typeface="PT Bold Heading" panose="02010400000000000000" pitchFamily="2" charset="-78"/>
              </a:rPr>
              <a:t>متطلبات التقويم الذاتي الأولي المؤسسي والبرامجي</a:t>
            </a:r>
            <a:r>
              <a:rPr lang="en-US" dirty="0"/>
              <a:t/>
            </a:r>
            <a:br>
              <a:rPr lang="en-US" dirty="0"/>
            </a:br>
            <a:endParaRPr lang="ar-S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224584369"/>
              </p:ext>
            </p:extLst>
          </p:nvPr>
        </p:nvGraphicFramePr>
        <p:xfrm>
          <a:off x="1187624" y="1124744"/>
          <a:ext cx="7240538" cy="5257800"/>
        </p:xfrm>
        <a:graphic>
          <a:graphicData uri="http://schemas.openxmlformats.org/drawingml/2006/table">
            <a:tbl>
              <a:tblPr rtl="1" firstRow="1" firstCol="1" bandRow="1">
                <a:tableStyleId>{5C22544A-7EE6-4342-B048-85BDC9FD1C3A}</a:tableStyleId>
              </a:tblPr>
              <a:tblGrid>
                <a:gridCol w="2451180"/>
                <a:gridCol w="4789358"/>
              </a:tblGrid>
              <a:tr h="287352">
                <a:tc>
                  <a:txBody>
                    <a:bodyPr/>
                    <a:lstStyle/>
                    <a:p>
                      <a:pPr algn="ctr" rtl="1">
                        <a:lnSpc>
                          <a:spcPct val="115000"/>
                        </a:lnSpc>
                        <a:spcBef>
                          <a:spcPts val="600"/>
                        </a:spcBef>
                        <a:spcAft>
                          <a:spcPts val="0"/>
                        </a:spcAft>
                      </a:pPr>
                      <a:r>
                        <a:rPr lang="ar-SA" sz="2000" dirty="0">
                          <a:effectLst/>
                          <a:cs typeface="Akhbar MT" pitchFamily="2" charset="-78"/>
                        </a:rPr>
                        <a:t>المهمة</a:t>
                      </a:r>
                      <a:endParaRPr lang="en-US" sz="2000" dirty="0">
                        <a:effectLst/>
                        <a:latin typeface="Calibri"/>
                        <a:ea typeface="Calibri"/>
                        <a:cs typeface="Akhbar MT" pitchFamily="2" charset="-78"/>
                      </a:endParaRPr>
                    </a:p>
                  </a:txBody>
                  <a:tcPr marL="68580" marR="68580" marT="0" marB="0"/>
                </a:tc>
                <a:tc>
                  <a:txBody>
                    <a:bodyPr/>
                    <a:lstStyle/>
                    <a:p>
                      <a:pPr algn="ctr" rtl="1">
                        <a:lnSpc>
                          <a:spcPct val="115000"/>
                        </a:lnSpc>
                        <a:spcBef>
                          <a:spcPts val="600"/>
                        </a:spcBef>
                        <a:spcAft>
                          <a:spcPts val="0"/>
                        </a:spcAft>
                      </a:pPr>
                      <a:r>
                        <a:rPr lang="ar-SA" sz="2000">
                          <a:effectLst/>
                          <a:cs typeface="Akhbar MT" pitchFamily="2" charset="-78"/>
                        </a:rPr>
                        <a:t>المطلوب</a:t>
                      </a:r>
                      <a:endParaRPr lang="en-US" sz="2000">
                        <a:effectLst/>
                        <a:latin typeface="Calibri"/>
                        <a:ea typeface="Calibri"/>
                        <a:cs typeface="Akhbar MT" pitchFamily="2" charset="-78"/>
                      </a:endParaRPr>
                    </a:p>
                  </a:txBody>
                  <a:tcPr marL="68580" marR="68580" marT="0" marB="0"/>
                </a:tc>
              </a:tr>
              <a:tr h="574704">
                <a:tc>
                  <a:txBody>
                    <a:bodyPr/>
                    <a:lstStyle/>
                    <a:p>
                      <a:pPr algn="r" rtl="1">
                        <a:lnSpc>
                          <a:spcPct val="115000"/>
                        </a:lnSpc>
                        <a:spcAft>
                          <a:spcPts val="0"/>
                        </a:spcAft>
                        <a:tabLst>
                          <a:tab pos="955040" algn="l"/>
                          <a:tab pos="1845310" algn="l"/>
                        </a:tabLst>
                      </a:pPr>
                      <a:r>
                        <a:rPr lang="ar-SA" sz="2000" dirty="0">
                          <a:effectLst/>
                          <a:cs typeface="Akhbar MT" pitchFamily="2" charset="-78"/>
                        </a:rPr>
                        <a:t>قوائم مؤلفات ومشاركات وإنتاج أعضاء هيئة التدريس البحثية.</a:t>
                      </a:r>
                      <a:endParaRPr lang="en-US" sz="2000" dirty="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a:effectLst/>
                          <a:cs typeface="Akhbar MT" pitchFamily="2" charset="-78"/>
                        </a:rPr>
                        <a:t>يوعز كل برنامج إلى منسوبيه برصد إنتاجهم العلمي والمجلات التي نشرت لهم.</a:t>
                      </a:r>
                      <a:endParaRPr lang="en-US" sz="2000">
                        <a:effectLst/>
                        <a:latin typeface="Calibri"/>
                        <a:ea typeface="Calibri"/>
                        <a:cs typeface="Akhbar MT" pitchFamily="2" charset="-78"/>
                      </a:endParaRPr>
                    </a:p>
                  </a:txBody>
                  <a:tcPr marL="68580" marR="68580" marT="0" marB="0"/>
                </a:tc>
              </a:tr>
              <a:tr h="2298815">
                <a:tc>
                  <a:txBody>
                    <a:bodyPr/>
                    <a:lstStyle/>
                    <a:p>
                      <a:pPr algn="r" rtl="1">
                        <a:lnSpc>
                          <a:spcPct val="115000"/>
                        </a:lnSpc>
                        <a:spcAft>
                          <a:spcPts val="0"/>
                        </a:spcAft>
                        <a:tabLst>
                          <a:tab pos="955040" algn="l"/>
                          <a:tab pos="1845310" algn="l"/>
                        </a:tabLst>
                      </a:pPr>
                      <a:r>
                        <a:rPr lang="ar-SA" sz="2000" dirty="0">
                          <a:effectLst/>
                          <a:cs typeface="Akhbar MT" pitchFamily="2" charset="-78"/>
                        </a:rPr>
                        <a:t>ملف المقرر ومتطلباته وتشمل:(توصيف المقرر الموحد، وتقرير المقرر وأسئلة الاختبارات والإجابات النموذجية ونماذج من إجابات الطلاب وكشف الحضور وبعض أنشطة الطلاب والسيرة الذاتية والدورات التي حضرها ونماذج من شهادات الحضور)</a:t>
                      </a:r>
                      <a:endParaRPr lang="en-US" sz="2000" dirty="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dirty="0">
                          <a:effectLst/>
                          <a:cs typeface="Akhbar MT" pitchFamily="2" charset="-78"/>
                        </a:rPr>
                        <a:t>يطلب من كل عضو هيئة تدريس ذكرا أو أنثى تسليم ملف المقرر للعام الماضي والبدء بعمل ملف المقرر للفصل الحالي. </a:t>
                      </a:r>
                      <a:endParaRPr lang="en-US" sz="2000" dirty="0">
                        <a:effectLst/>
                        <a:latin typeface="Calibri"/>
                        <a:ea typeface="Calibri"/>
                        <a:cs typeface="Akhbar MT" pitchFamily="2" charset="-78"/>
                      </a:endParaRPr>
                    </a:p>
                  </a:txBody>
                  <a:tcPr marL="68580" marR="68580" marT="0" marB="0"/>
                </a:tc>
              </a:tr>
              <a:tr h="574704">
                <a:tc>
                  <a:txBody>
                    <a:bodyPr/>
                    <a:lstStyle/>
                    <a:p>
                      <a:pPr algn="r" rtl="1">
                        <a:lnSpc>
                          <a:spcPct val="115000"/>
                        </a:lnSpc>
                        <a:spcAft>
                          <a:spcPts val="0"/>
                        </a:spcAft>
                        <a:tabLst>
                          <a:tab pos="955040" algn="l"/>
                          <a:tab pos="1600200" algn="l"/>
                        </a:tabLst>
                      </a:pPr>
                      <a:r>
                        <a:rPr lang="ar-SA" sz="2000" dirty="0">
                          <a:effectLst/>
                          <a:cs typeface="Akhbar MT" pitchFamily="2" charset="-78"/>
                        </a:rPr>
                        <a:t>عينات من ملفات الطلاب ونشاطاتهم ومشروعاتهم.</a:t>
                      </a:r>
                      <a:endParaRPr lang="en-US" sz="2000" dirty="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a:effectLst/>
                          <a:cs typeface="Akhbar MT" pitchFamily="2" charset="-78"/>
                        </a:rPr>
                        <a:t>يطلب كل مدير برنامج عينات من ملفات الطلاب ومشروعاتهم وأنشطتهم</a:t>
                      </a:r>
                      <a:endParaRPr lang="en-US" sz="2000">
                        <a:effectLst/>
                        <a:latin typeface="Calibri"/>
                        <a:ea typeface="Calibri"/>
                        <a:cs typeface="Akhbar MT" pitchFamily="2" charset="-78"/>
                      </a:endParaRPr>
                    </a:p>
                  </a:txBody>
                  <a:tcPr marL="68580" marR="68580" marT="0" marB="0"/>
                </a:tc>
              </a:tr>
              <a:tr h="574704">
                <a:tc>
                  <a:txBody>
                    <a:bodyPr/>
                    <a:lstStyle/>
                    <a:p>
                      <a:pPr algn="r" rtl="1">
                        <a:lnSpc>
                          <a:spcPct val="115000"/>
                        </a:lnSpc>
                        <a:spcAft>
                          <a:spcPts val="0"/>
                        </a:spcAft>
                        <a:tabLst>
                          <a:tab pos="955040" algn="l"/>
                          <a:tab pos="1600200" algn="l"/>
                        </a:tabLst>
                      </a:pPr>
                      <a:r>
                        <a:rPr lang="ar-SA" sz="2000">
                          <a:effectLst/>
                          <a:cs typeface="Akhbar MT" pitchFamily="2" charset="-78"/>
                        </a:rPr>
                        <a:t>مواقع أعضاء هيئة التدريس الإلكترونية ( ذكورا وإناثا)</a:t>
                      </a:r>
                      <a:endParaRPr lang="en-US" sz="20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dirty="0">
                          <a:effectLst/>
                          <a:cs typeface="Akhbar MT" pitchFamily="2" charset="-78"/>
                        </a:rPr>
                        <a:t>يطلب من منسوبي  كل برنامج تحديث مواقعهم بشكل مستمر وتفعيل العمل الإلكتروني مع الطلاب.</a:t>
                      </a:r>
                      <a:endParaRPr lang="en-US" sz="2000" dirty="0">
                        <a:effectLst/>
                        <a:latin typeface="Calibri"/>
                        <a:ea typeface="Calibri"/>
                        <a:cs typeface="Akhbar MT" pitchFamily="2" charset="-78"/>
                      </a:endParaRPr>
                    </a:p>
                  </a:txBody>
                  <a:tcPr marL="68580" marR="68580" marT="0" marB="0"/>
                </a:tc>
              </a:tr>
            </a:tbl>
          </a:graphicData>
        </a:graphic>
      </p:graphicFrame>
    </p:spTree>
    <p:extLst>
      <p:ext uri="{BB962C8B-B14F-4D97-AF65-F5344CB8AC3E}">
        <p14:creationId xmlns:p14="http://schemas.microsoft.com/office/powerpoint/2010/main" val="226806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529208" y="922710"/>
            <a:ext cx="8229600" cy="894522"/>
          </a:xfrm>
        </p:spPr>
        <p:txBody>
          <a:bodyPr>
            <a:normAutofit/>
          </a:bodyPr>
          <a:lstStyle/>
          <a:p>
            <a:r>
              <a:rPr lang="ar-SA" sz="3200" b="1" dirty="0">
                <a:cs typeface="PT Bold Heading" panose="02010400000000000000" pitchFamily="2" charset="-78"/>
              </a:rPr>
              <a:t>متطلبات التقويم الذاتي الأولي المؤسسي والبرامجي</a:t>
            </a:r>
            <a:endParaRPr lang="ar-SA" sz="3200"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447000931"/>
              </p:ext>
            </p:extLst>
          </p:nvPr>
        </p:nvGraphicFramePr>
        <p:xfrm>
          <a:off x="323528" y="2204864"/>
          <a:ext cx="8496944" cy="3888432"/>
        </p:xfrm>
        <a:graphic>
          <a:graphicData uri="http://schemas.openxmlformats.org/drawingml/2006/table">
            <a:tbl>
              <a:tblPr rtl="1" firstRow="1" firstCol="1" bandRow="1">
                <a:tableStyleId>{5C22544A-7EE6-4342-B048-85BDC9FD1C3A}</a:tableStyleId>
              </a:tblPr>
              <a:tblGrid>
                <a:gridCol w="2876517"/>
                <a:gridCol w="5620427"/>
              </a:tblGrid>
              <a:tr h="486054">
                <a:tc>
                  <a:txBody>
                    <a:bodyPr/>
                    <a:lstStyle/>
                    <a:p>
                      <a:pPr algn="ctr" rtl="1">
                        <a:lnSpc>
                          <a:spcPct val="115000"/>
                        </a:lnSpc>
                        <a:spcBef>
                          <a:spcPts val="600"/>
                        </a:spcBef>
                        <a:spcAft>
                          <a:spcPts val="0"/>
                        </a:spcAft>
                      </a:pPr>
                      <a:r>
                        <a:rPr lang="ar-SA" sz="2000" dirty="0">
                          <a:effectLst/>
                          <a:cs typeface="Akhbar MT" pitchFamily="2" charset="-78"/>
                        </a:rPr>
                        <a:t>المهمة</a:t>
                      </a:r>
                      <a:endParaRPr lang="en-US" sz="2000" dirty="0">
                        <a:effectLst/>
                        <a:latin typeface="Calibri"/>
                        <a:ea typeface="Calibri"/>
                        <a:cs typeface="Akhbar MT" pitchFamily="2" charset="-78"/>
                      </a:endParaRPr>
                    </a:p>
                  </a:txBody>
                  <a:tcPr marL="68580" marR="68580" marT="0" marB="0"/>
                </a:tc>
                <a:tc>
                  <a:txBody>
                    <a:bodyPr/>
                    <a:lstStyle/>
                    <a:p>
                      <a:pPr algn="ctr" rtl="1">
                        <a:lnSpc>
                          <a:spcPct val="115000"/>
                        </a:lnSpc>
                        <a:spcBef>
                          <a:spcPts val="600"/>
                        </a:spcBef>
                        <a:spcAft>
                          <a:spcPts val="0"/>
                        </a:spcAft>
                      </a:pPr>
                      <a:r>
                        <a:rPr lang="ar-SA" sz="2000" dirty="0">
                          <a:effectLst/>
                          <a:cs typeface="Akhbar MT" pitchFamily="2" charset="-78"/>
                        </a:rPr>
                        <a:t>المطلوب</a:t>
                      </a:r>
                      <a:endParaRPr lang="en-US" sz="2000" dirty="0">
                        <a:effectLst/>
                        <a:latin typeface="Calibri"/>
                        <a:ea typeface="Calibri"/>
                        <a:cs typeface="Akhbar MT" pitchFamily="2" charset="-78"/>
                      </a:endParaRPr>
                    </a:p>
                  </a:txBody>
                  <a:tcPr marL="68580" marR="68580" marT="0" marB="0"/>
                </a:tc>
              </a:tr>
              <a:tr h="3402378">
                <a:tc>
                  <a:txBody>
                    <a:bodyPr/>
                    <a:lstStyle/>
                    <a:p>
                      <a:pPr algn="r" rtl="1">
                        <a:lnSpc>
                          <a:spcPct val="115000"/>
                        </a:lnSpc>
                        <a:spcAft>
                          <a:spcPts val="0"/>
                        </a:spcAft>
                        <a:tabLst>
                          <a:tab pos="955040" algn="l"/>
                        </a:tabLst>
                      </a:pPr>
                      <a:r>
                        <a:rPr lang="ar-SA" sz="2000">
                          <a:effectLst/>
                          <a:cs typeface="Akhbar MT" pitchFamily="2" charset="-78"/>
                        </a:rPr>
                        <a:t>إجراء الاستبانات التالية(خبرة الطالب، وتقويم البرنامج، وتقويم المكتبة ومصادر التعلم، واستبانة الخريجين، وجهات التوظيف، واستبانة جودة الخدمات المقدمة من الكلية ومن الجامعة, واستبانة نواتج التعلم والرؤية والرسالة والأهداف، واستبانة الإرشاد، واستبانة البحث العلمي وخدمة المجتمع...)</a:t>
                      </a:r>
                      <a:endParaRPr lang="en-US" sz="20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000" dirty="0">
                          <a:effectLst/>
                          <a:cs typeface="Akhbar MT" pitchFamily="2" charset="-78"/>
                        </a:rPr>
                        <a:t>يكلف كل برنامج أستاذا وعددا من الطلاب لإجراء الاستبانات المطلوبة وبعدها يزودها للجنة الإحصائية </a:t>
                      </a:r>
                      <a:r>
                        <a:rPr lang="ar-SA" sz="2000" dirty="0" smtClean="0">
                          <a:effectLst/>
                          <a:cs typeface="Akhbar MT" pitchFamily="2" charset="-78"/>
                        </a:rPr>
                        <a:t>لتحليلها.</a:t>
                      </a:r>
                      <a:endParaRPr lang="en-US" sz="2000" dirty="0">
                        <a:effectLst/>
                        <a:latin typeface="Calibri"/>
                        <a:ea typeface="Calibri"/>
                        <a:cs typeface="Akhbar MT" pitchFamily="2" charset="-78"/>
                      </a:endParaRPr>
                    </a:p>
                  </a:txBody>
                  <a:tcPr marL="68580" marR="68580" marT="0" marB="0"/>
                </a:tc>
              </a:tr>
            </a:tbl>
          </a:graphicData>
        </a:graphic>
      </p:graphicFrame>
    </p:spTree>
    <p:extLst>
      <p:ext uri="{BB962C8B-B14F-4D97-AF65-F5344CB8AC3E}">
        <p14:creationId xmlns:p14="http://schemas.microsoft.com/office/powerpoint/2010/main" val="1872806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1314488"/>
            <a:ext cx="8229600" cy="674352"/>
          </a:xfrm>
        </p:spPr>
        <p:txBody>
          <a:bodyPr>
            <a:normAutofit fontScale="90000"/>
          </a:bodyPr>
          <a:lstStyle/>
          <a:p>
            <a:r>
              <a:rPr lang="ar-SA" sz="3600" b="1" dirty="0">
                <a:cs typeface="PT Bold Heading" panose="02010400000000000000" pitchFamily="2" charset="-78"/>
              </a:rPr>
              <a:t>متطلبات التقويم الذاتي الأولي المؤسسي والبرامجي</a:t>
            </a:r>
            <a:r>
              <a:rPr lang="en-US" dirty="0"/>
              <a:t/>
            </a:r>
            <a:br>
              <a:rPr lang="en-US" dirty="0"/>
            </a:br>
            <a:endParaRPr lang="ar-S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303401256"/>
              </p:ext>
            </p:extLst>
          </p:nvPr>
        </p:nvGraphicFramePr>
        <p:xfrm>
          <a:off x="251520" y="1988840"/>
          <a:ext cx="8640960" cy="4032448"/>
        </p:xfrm>
        <a:graphic>
          <a:graphicData uri="http://schemas.openxmlformats.org/drawingml/2006/table">
            <a:tbl>
              <a:tblPr rtl="1" firstRow="1" firstCol="1" bandRow="1">
                <a:tableStyleId>{5C22544A-7EE6-4342-B048-85BDC9FD1C3A}</a:tableStyleId>
              </a:tblPr>
              <a:tblGrid>
                <a:gridCol w="2925273"/>
                <a:gridCol w="5715687"/>
              </a:tblGrid>
              <a:tr h="504056">
                <a:tc>
                  <a:txBody>
                    <a:bodyPr/>
                    <a:lstStyle/>
                    <a:p>
                      <a:pPr algn="ctr" rtl="1">
                        <a:lnSpc>
                          <a:spcPct val="115000"/>
                        </a:lnSpc>
                        <a:spcBef>
                          <a:spcPts val="600"/>
                        </a:spcBef>
                        <a:spcAft>
                          <a:spcPts val="0"/>
                        </a:spcAft>
                      </a:pPr>
                      <a:r>
                        <a:rPr lang="ar-SA" sz="2400" dirty="0">
                          <a:effectLst/>
                          <a:cs typeface="Akhbar MT" pitchFamily="2" charset="-78"/>
                        </a:rPr>
                        <a:t>المهمة</a:t>
                      </a:r>
                      <a:endParaRPr lang="en-US" sz="2400" dirty="0">
                        <a:effectLst/>
                        <a:latin typeface="Calibri"/>
                        <a:ea typeface="Calibri"/>
                        <a:cs typeface="Akhbar MT" pitchFamily="2" charset="-78"/>
                      </a:endParaRPr>
                    </a:p>
                  </a:txBody>
                  <a:tcPr marL="68580" marR="68580" marT="0" marB="0"/>
                </a:tc>
                <a:tc>
                  <a:txBody>
                    <a:bodyPr/>
                    <a:lstStyle/>
                    <a:p>
                      <a:pPr algn="ctr" rtl="1">
                        <a:lnSpc>
                          <a:spcPct val="115000"/>
                        </a:lnSpc>
                        <a:spcBef>
                          <a:spcPts val="600"/>
                        </a:spcBef>
                        <a:spcAft>
                          <a:spcPts val="0"/>
                        </a:spcAft>
                      </a:pPr>
                      <a:r>
                        <a:rPr lang="ar-SA" sz="2400">
                          <a:effectLst/>
                          <a:cs typeface="Akhbar MT" pitchFamily="2" charset="-78"/>
                        </a:rPr>
                        <a:t>المطلوب</a:t>
                      </a:r>
                      <a:endParaRPr lang="en-US" sz="2400">
                        <a:effectLst/>
                        <a:latin typeface="Calibri"/>
                        <a:ea typeface="Calibri"/>
                        <a:cs typeface="Akhbar MT" pitchFamily="2" charset="-78"/>
                      </a:endParaRPr>
                    </a:p>
                  </a:txBody>
                  <a:tcPr marL="68580" marR="68580" marT="0" marB="0"/>
                </a:tc>
              </a:tr>
              <a:tr h="1008112">
                <a:tc>
                  <a:txBody>
                    <a:bodyPr/>
                    <a:lstStyle/>
                    <a:p>
                      <a:pPr algn="r" rtl="1">
                        <a:lnSpc>
                          <a:spcPct val="115000"/>
                        </a:lnSpc>
                        <a:spcAft>
                          <a:spcPts val="0"/>
                        </a:spcAft>
                        <a:tabLst>
                          <a:tab pos="955040" algn="l"/>
                        </a:tabLst>
                      </a:pPr>
                      <a:r>
                        <a:rPr lang="ar-SA" sz="2400" dirty="0">
                          <a:effectLst/>
                          <a:cs typeface="Akhbar MT" pitchFamily="2" charset="-78"/>
                        </a:rPr>
                        <a:t>مخرجات أنشطة المشاركة المجتمعية.</a:t>
                      </a:r>
                      <a:endParaRPr lang="en-US" sz="2400" dirty="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400" dirty="0">
                          <a:effectLst/>
                          <a:cs typeface="Akhbar MT" pitchFamily="2" charset="-78"/>
                        </a:rPr>
                        <a:t>يحصي كل برنامج الخدمات المجتمعية التي يقدمها من دورات أو لقاءات تلفازية أو إذاعية أو محاضرات أو ورش عمل...</a:t>
                      </a:r>
                      <a:endParaRPr lang="en-US" sz="2400" dirty="0">
                        <a:effectLst/>
                        <a:latin typeface="Calibri"/>
                        <a:ea typeface="Calibri"/>
                        <a:cs typeface="Akhbar MT" pitchFamily="2" charset="-78"/>
                      </a:endParaRPr>
                    </a:p>
                  </a:txBody>
                  <a:tcPr marL="68580" marR="68580" marT="0" marB="0"/>
                </a:tc>
              </a:tr>
              <a:tr h="1008112">
                <a:tc>
                  <a:txBody>
                    <a:bodyPr/>
                    <a:lstStyle/>
                    <a:p>
                      <a:pPr algn="r" rtl="1">
                        <a:lnSpc>
                          <a:spcPct val="115000"/>
                        </a:lnSpc>
                        <a:spcAft>
                          <a:spcPts val="0"/>
                        </a:spcAft>
                        <a:tabLst>
                          <a:tab pos="955040" algn="l"/>
                        </a:tabLst>
                      </a:pPr>
                      <a:r>
                        <a:rPr lang="ar-SA" sz="2400" dirty="0">
                          <a:effectLst/>
                          <a:cs typeface="Akhbar MT" pitchFamily="2" charset="-78"/>
                        </a:rPr>
                        <a:t>إحصاءات حول الهيئة التدريسية والإدارية والطلاب.</a:t>
                      </a:r>
                      <a:endParaRPr lang="en-US" sz="2400" dirty="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400">
                          <a:effectLst/>
                          <a:cs typeface="Akhbar MT" pitchFamily="2" charset="-78"/>
                        </a:rPr>
                        <a:t>يحرص كل برنامج على تقديم إحصائيات واضحة عن طلابه وخريجيه وأعضاء هيئة التدريس فيه ويدونها في الدليل الخاص به.</a:t>
                      </a:r>
                      <a:endParaRPr lang="en-US" sz="2400">
                        <a:effectLst/>
                        <a:latin typeface="Calibri"/>
                        <a:ea typeface="Calibri"/>
                        <a:cs typeface="Akhbar MT" pitchFamily="2" charset="-78"/>
                      </a:endParaRPr>
                    </a:p>
                  </a:txBody>
                  <a:tcPr marL="68580" marR="68580" marT="0" marB="0"/>
                </a:tc>
              </a:tr>
              <a:tr h="1512168">
                <a:tc>
                  <a:txBody>
                    <a:bodyPr/>
                    <a:lstStyle/>
                    <a:p>
                      <a:pPr algn="r" rtl="1">
                        <a:lnSpc>
                          <a:spcPct val="115000"/>
                        </a:lnSpc>
                        <a:spcAft>
                          <a:spcPts val="0"/>
                        </a:spcAft>
                        <a:tabLst>
                          <a:tab pos="955040" algn="l"/>
                        </a:tabLst>
                      </a:pPr>
                      <a:r>
                        <a:rPr lang="ar-SA" sz="2400" dirty="0">
                          <a:effectLst/>
                          <a:cs typeface="Akhbar MT" pitchFamily="2" charset="-78"/>
                        </a:rPr>
                        <a:t>برامج التنمية المهنية للهيئة التدريسية والأنشطة التدريبية .</a:t>
                      </a:r>
                      <a:endParaRPr lang="en-US" sz="2400" dirty="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2400" dirty="0">
                          <a:effectLst/>
                          <a:cs typeface="Akhbar MT" pitchFamily="2" charset="-78"/>
                        </a:rPr>
                        <a:t>يحرص كل برنامج على حث منسوبيه على حضور الدورات التدريبية وعمل خطة للتدريب وإحصائيات بأعداد المشاركين في الدورات التدريبية.</a:t>
                      </a:r>
                      <a:endParaRPr lang="en-US" sz="2400" dirty="0">
                        <a:effectLst/>
                        <a:latin typeface="Calibri"/>
                        <a:ea typeface="Calibri"/>
                        <a:cs typeface="Akhbar MT" pitchFamily="2" charset="-78"/>
                      </a:endParaRPr>
                    </a:p>
                  </a:txBody>
                  <a:tcPr marL="68580" marR="68580" marT="0" marB="0"/>
                </a:tc>
              </a:tr>
            </a:tbl>
          </a:graphicData>
        </a:graphic>
      </p:graphicFrame>
    </p:spTree>
    <p:extLst>
      <p:ext uri="{BB962C8B-B14F-4D97-AF65-F5344CB8AC3E}">
        <p14:creationId xmlns:p14="http://schemas.microsoft.com/office/powerpoint/2010/main" val="1678113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518864" y="1122890"/>
            <a:ext cx="8229600" cy="577918"/>
          </a:xfrm>
        </p:spPr>
        <p:txBody>
          <a:bodyPr>
            <a:normAutofit fontScale="90000"/>
          </a:bodyPr>
          <a:lstStyle/>
          <a:p>
            <a:r>
              <a:rPr lang="ar-SA" sz="3600" b="1" dirty="0">
                <a:cs typeface="PT Bold Heading" panose="02010400000000000000" pitchFamily="2" charset="-78"/>
              </a:rPr>
              <a:t>متطلبات التقويم الذاتي الأولي المؤسسي والبرامجي</a:t>
            </a:r>
            <a:r>
              <a:rPr lang="en-US" dirty="0"/>
              <a:t/>
            </a:r>
            <a:br>
              <a:rPr lang="en-US" dirty="0"/>
            </a:br>
            <a:endParaRPr lang="ar-S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393806552"/>
              </p:ext>
            </p:extLst>
          </p:nvPr>
        </p:nvGraphicFramePr>
        <p:xfrm>
          <a:off x="395536" y="1609639"/>
          <a:ext cx="8424936" cy="4627673"/>
        </p:xfrm>
        <a:graphic>
          <a:graphicData uri="http://schemas.openxmlformats.org/drawingml/2006/table">
            <a:tbl>
              <a:tblPr rtl="1" firstRow="1" firstCol="1" bandRow="1">
                <a:tableStyleId>{5C22544A-7EE6-4342-B048-85BDC9FD1C3A}</a:tableStyleId>
              </a:tblPr>
              <a:tblGrid>
                <a:gridCol w="2852140"/>
                <a:gridCol w="5572796"/>
              </a:tblGrid>
              <a:tr h="285079">
                <a:tc>
                  <a:txBody>
                    <a:bodyPr/>
                    <a:lstStyle/>
                    <a:p>
                      <a:pPr algn="ctr" rtl="1">
                        <a:lnSpc>
                          <a:spcPct val="115000"/>
                        </a:lnSpc>
                        <a:spcBef>
                          <a:spcPts val="600"/>
                        </a:spcBef>
                        <a:spcAft>
                          <a:spcPts val="0"/>
                        </a:spcAft>
                      </a:pPr>
                      <a:r>
                        <a:rPr lang="ar-SA" sz="1800" dirty="0">
                          <a:effectLst/>
                          <a:cs typeface="Akhbar MT" pitchFamily="2" charset="-78"/>
                        </a:rPr>
                        <a:t>المهمة</a:t>
                      </a:r>
                      <a:endParaRPr lang="en-US" sz="1800" dirty="0">
                        <a:effectLst/>
                        <a:latin typeface="Calibri"/>
                        <a:ea typeface="Calibri"/>
                        <a:cs typeface="Akhbar MT" pitchFamily="2" charset="-78"/>
                      </a:endParaRPr>
                    </a:p>
                  </a:txBody>
                  <a:tcPr marL="68580" marR="68580" marT="0" marB="0"/>
                </a:tc>
                <a:tc>
                  <a:txBody>
                    <a:bodyPr/>
                    <a:lstStyle/>
                    <a:p>
                      <a:pPr algn="ctr" rtl="1">
                        <a:lnSpc>
                          <a:spcPct val="115000"/>
                        </a:lnSpc>
                        <a:spcBef>
                          <a:spcPts val="600"/>
                        </a:spcBef>
                        <a:spcAft>
                          <a:spcPts val="0"/>
                        </a:spcAft>
                      </a:pPr>
                      <a:r>
                        <a:rPr lang="ar-SA" sz="1800">
                          <a:effectLst/>
                          <a:cs typeface="Akhbar MT" pitchFamily="2" charset="-78"/>
                        </a:rPr>
                        <a:t>المطلوب</a:t>
                      </a:r>
                      <a:endParaRPr lang="en-US" sz="1800">
                        <a:effectLst/>
                        <a:latin typeface="Calibri"/>
                        <a:ea typeface="Calibri"/>
                        <a:cs typeface="Akhbar MT" pitchFamily="2" charset="-78"/>
                      </a:endParaRPr>
                    </a:p>
                  </a:txBody>
                  <a:tcPr marL="68580" marR="68580" marT="0" marB="0"/>
                </a:tc>
              </a:tr>
              <a:tr h="285079">
                <a:tc>
                  <a:txBody>
                    <a:bodyPr/>
                    <a:lstStyle/>
                    <a:p>
                      <a:pPr algn="r" rtl="1">
                        <a:lnSpc>
                          <a:spcPct val="115000"/>
                        </a:lnSpc>
                        <a:spcAft>
                          <a:spcPts val="0"/>
                        </a:spcAft>
                        <a:tabLst>
                          <a:tab pos="955040" algn="l"/>
                        </a:tabLst>
                      </a:pPr>
                      <a:r>
                        <a:rPr lang="ar-SA" sz="1800">
                          <a:effectLst/>
                          <a:cs typeface="Akhbar MT" pitchFamily="2" charset="-78"/>
                        </a:rPr>
                        <a:t>المجلس الاستشاري الطلابي.</a:t>
                      </a:r>
                      <a:endParaRPr lang="en-US" sz="18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1800">
                          <a:effectLst/>
                          <a:cs typeface="Akhbar MT" pitchFamily="2" charset="-78"/>
                        </a:rPr>
                        <a:t>يقترح كل برنامج مجلسا استشاريا طلابيا.</a:t>
                      </a:r>
                      <a:endParaRPr lang="en-US" sz="1800">
                        <a:effectLst/>
                        <a:latin typeface="Calibri"/>
                        <a:ea typeface="Calibri"/>
                        <a:cs typeface="Akhbar MT" pitchFamily="2" charset="-78"/>
                      </a:endParaRPr>
                    </a:p>
                  </a:txBody>
                  <a:tcPr marL="68580" marR="68580" marT="0" marB="0"/>
                </a:tc>
              </a:tr>
              <a:tr h="566349">
                <a:tc>
                  <a:txBody>
                    <a:bodyPr/>
                    <a:lstStyle/>
                    <a:p>
                      <a:pPr algn="r" rtl="1">
                        <a:lnSpc>
                          <a:spcPct val="115000"/>
                        </a:lnSpc>
                        <a:spcAft>
                          <a:spcPts val="0"/>
                        </a:spcAft>
                        <a:tabLst>
                          <a:tab pos="955040" algn="l"/>
                        </a:tabLst>
                      </a:pPr>
                      <a:r>
                        <a:rPr lang="ar-SA" sz="1800">
                          <a:effectLst/>
                          <a:cs typeface="Akhbar MT" pitchFamily="2" charset="-78"/>
                        </a:rPr>
                        <a:t>المجلس الاستشاري من جهات العمل.</a:t>
                      </a:r>
                      <a:endParaRPr lang="en-US" sz="18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1800" dirty="0">
                          <a:effectLst/>
                          <a:cs typeface="Akhbar MT" pitchFamily="2" charset="-78"/>
                        </a:rPr>
                        <a:t>يقترح كل برنامج مجلسا استشاريا له  من جهات العمل(التوظيف).</a:t>
                      </a:r>
                      <a:endParaRPr lang="en-US" sz="1800" dirty="0">
                        <a:effectLst/>
                        <a:latin typeface="Calibri"/>
                        <a:ea typeface="Calibri"/>
                        <a:cs typeface="Akhbar MT" pitchFamily="2" charset="-78"/>
                      </a:endParaRPr>
                    </a:p>
                  </a:txBody>
                  <a:tcPr marL="68580" marR="68580" marT="0" marB="0"/>
                </a:tc>
              </a:tr>
              <a:tr h="1415872">
                <a:tc>
                  <a:txBody>
                    <a:bodyPr/>
                    <a:lstStyle/>
                    <a:p>
                      <a:pPr algn="r" rtl="1">
                        <a:lnSpc>
                          <a:spcPct val="115000"/>
                        </a:lnSpc>
                        <a:spcAft>
                          <a:spcPts val="0"/>
                        </a:spcAft>
                        <a:tabLst>
                          <a:tab pos="955040" algn="l"/>
                        </a:tabLst>
                      </a:pPr>
                      <a:r>
                        <a:rPr lang="ar-SA" sz="1800">
                          <a:effectLst/>
                          <a:cs typeface="Akhbar MT" pitchFamily="2" charset="-78"/>
                        </a:rPr>
                        <a:t>الدراسة الذاتية لكل برنامج</a:t>
                      </a:r>
                      <a:endParaRPr lang="en-US" sz="18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1800" dirty="0">
                          <a:effectLst/>
                          <a:cs typeface="Akhbar MT" pitchFamily="2" charset="-78"/>
                        </a:rPr>
                        <a:t>أن يبدأ كل برنامج  بملء التقادير النجمية وفق ما وجد عنده من أدلة، وبعدها يشرع بكتابة الدراسة الذاتية الخاصة به، ويعلق على كل معيار بذكر نقاط القوة ونقاط الضعف وأولويات التحسين ثم يختم كل معيار بخلاصة شاملة فيها أهم نقاط القوة وأهم نقاط الضعف وأهم أولويات التحسين للوصول في النهاية إلى أبرزها كمشاريع تقدم للتحسين.</a:t>
                      </a:r>
                      <a:endParaRPr lang="en-US" sz="1800" dirty="0">
                        <a:effectLst/>
                        <a:latin typeface="Calibri"/>
                        <a:ea typeface="Calibri"/>
                        <a:cs typeface="Akhbar MT" pitchFamily="2" charset="-78"/>
                      </a:endParaRPr>
                    </a:p>
                  </a:txBody>
                  <a:tcPr marL="68580" marR="68580" marT="0" marB="0"/>
                </a:tc>
              </a:tr>
              <a:tr h="1699048">
                <a:tc>
                  <a:txBody>
                    <a:bodyPr/>
                    <a:lstStyle/>
                    <a:p>
                      <a:pPr algn="r" rtl="1">
                        <a:lnSpc>
                          <a:spcPct val="115000"/>
                        </a:lnSpc>
                        <a:spcAft>
                          <a:spcPts val="0"/>
                        </a:spcAft>
                        <a:tabLst>
                          <a:tab pos="955040" algn="l"/>
                        </a:tabLst>
                      </a:pPr>
                      <a:r>
                        <a:rPr lang="ar-SA" sz="1800">
                          <a:effectLst/>
                          <a:cs typeface="Akhbar MT" pitchFamily="2" charset="-78"/>
                        </a:rPr>
                        <a:t>الدراسة الذاتية الخاصة بالكلية</a:t>
                      </a:r>
                      <a:endParaRPr lang="en-US" sz="1800">
                        <a:effectLst/>
                        <a:latin typeface="Calibri"/>
                        <a:ea typeface="Calibri"/>
                        <a:cs typeface="Akhbar MT" pitchFamily="2" charset="-78"/>
                      </a:endParaRPr>
                    </a:p>
                  </a:txBody>
                  <a:tcPr marL="68580" marR="68580" marT="0" marB="0"/>
                </a:tc>
                <a:tc>
                  <a:txBody>
                    <a:bodyPr/>
                    <a:lstStyle/>
                    <a:p>
                      <a:pPr algn="r" rtl="1">
                        <a:lnSpc>
                          <a:spcPct val="115000"/>
                        </a:lnSpc>
                        <a:spcBef>
                          <a:spcPts val="600"/>
                        </a:spcBef>
                        <a:spcAft>
                          <a:spcPts val="0"/>
                        </a:spcAft>
                      </a:pPr>
                      <a:r>
                        <a:rPr lang="ar-SA" sz="1800" dirty="0">
                          <a:effectLst/>
                          <a:cs typeface="Akhbar MT" pitchFamily="2" charset="-78"/>
                        </a:rPr>
                        <a:t>أن تقوم الكلية بملء التقادير النجمية بخلاصة ما وصلها من برامج الكلية ووفق ما وجد من أدلة، وبعدها تشرع بكتابة الدراسة الذاتية الخاصة بها، وتعلق على كل معيار بذكر نقاط القوة ونقاط الضعف وأولويات التحسين ثم تختم كل معيار بخلاصة شاملة فيها أهم نقاط القوة وأهم نقاط الضعف وأهم أولويات التحسين للوصول في النهاية إلى أبرزها كمشاريع تقدم للتحسين على مستوى الكلية.</a:t>
                      </a:r>
                      <a:endParaRPr lang="en-US" sz="1800" dirty="0">
                        <a:effectLst/>
                        <a:latin typeface="Calibri"/>
                        <a:ea typeface="Calibri"/>
                        <a:cs typeface="Akhbar MT" pitchFamily="2" charset="-78"/>
                      </a:endParaRPr>
                    </a:p>
                  </a:txBody>
                  <a:tcPr marL="68580" marR="68580" marT="0" marB="0"/>
                </a:tc>
              </a:tr>
              <a:tr h="285079">
                <a:tc>
                  <a:txBody>
                    <a:bodyPr/>
                    <a:lstStyle/>
                    <a:p>
                      <a:pPr algn="r" rtl="1">
                        <a:lnSpc>
                          <a:spcPct val="115000"/>
                        </a:lnSpc>
                        <a:spcAft>
                          <a:spcPts val="0"/>
                        </a:spcAft>
                      </a:pPr>
                      <a:r>
                        <a:rPr lang="ar-SA" sz="1800">
                          <a:effectLst/>
                          <a:cs typeface="Akhbar MT" pitchFamily="2" charset="-78"/>
                        </a:rPr>
                        <a:t>الدراسة الذاتية الخاصة بالجامعة</a:t>
                      </a:r>
                      <a:endParaRPr lang="en-US" sz="1800">
                        <a:effectLst/>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ar-SA" sz="1800" dirty="0">
                          <a:effectLst/>
                          <a:cs typeface="Akhbar MT" pitchFamily="2" charset="-78"/>
                        </a:rPr>
                        <a:t> </a:t>
                      </a:r>
                      <a:endParaRPr lang="en-US" sz="1800" dirty="0">
                        <a:effectLst/>
                        <a:latin typeface="Calibri"/>
                        <a:ea typeface="Calibri"/>
                        <a:cs typeface="Akhbar MT" pitchFamily="2" charset="-78"/>
                      </a:endParaRPr>
                    </a:p>
                  </a:txBody>
                  <a:tcPr marL="68580" marR="68580" marT="0" marB="0"/>
                </a:tc>
              </a:tr>
            </a:tbl>
          </a:graphicData>
        </a:graphic>
      </p:graphicFrame>
    </p:spTree>
    <p:extLst>
      <p:ext uri="{BB962C8B-B14F-4D97-AF65-F5344CB8AC3E}">
        <p14:creationId xmlns:p14="http://schemas.microsoft.com/office/powerpoint/2010/main" val="299272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a:spLocks noGrp="1"/>
          </p:cNvSpPr>
          <p:nvPr>
            <p:ph idx="1"/>
          </p:nvPr>
        </p:nvSpPr>
        <p:spPr>
          <a:xfrm>
            <a:off x="457200" y="515813"/>
            <a:ext cx="8229600" cy="5721499"/>
          </a:xfrm>
        </p:spPr>
        <p:txBody>
          <a:bodyPr/>
          <a:lstStyle/>
          <a:p>
            <a:pPr marL="0" indent="0" algn="ctr">
              <a:buNone/>
            </a:pPr>
            <a:endParaRPr lang="ar-SA" dirty="0" smtClean="0">
              <a:solidFill>
                <a:srgbClr val="002060"/>
              </a:solidFill>
              <a:cs typeface="PT Bold Heading" panose="02010400000000000000" pitchFamily="2" charset="-78"/>
            </a:endParaRPr>
          </a:p>
          <a:p>
            <a:pPr marL="0" indent="0" algn="ctr">
              <a:buNone/>
            </a:pPr>
            <a:endParaRPr lang="ar-SA" dirty="0">
              <a:solidFill>
                <a:srgbClr val="002060"/>
              </a:solidFill>
              <a:cs typeface="PT Bold Heading" panose="02010400000000000000" pitchFamily="2" charset="-78"/>
            </a:endParaRPr>
          </a:p>
          <a:p>
            <a:pPr marL="0" indent="0" algn="ctr">
              <a:buNone/>
            </a:pPr>
            <a:endParaRPr lang="ar-SA" dirty="0" smtClean="0">
              <a:solidFill>
                <a:srgbClr val="002060"/>
              </a:solidFill>
              <a:cs typeface="PT Bold Heading" panose="02010400000000000000" pitchFamily="2" charset="-78"/>
            </a:endParaRPr>
          </a:p>
          <a:p>
            <a:pPr marL="0" indent="0" algn="ctr">
              <a:buNone/>
            </a:pPr>
            <a:endParaRPr lang="ar-SA" dirty="0">
              <a:solidFill>
                <a:srgbClr val="002060"/>
              </a:solidFill>
              <a:cs typeface="PT Bold Heading" panose="02010400000000000000" pitchFamily="2" charset="-78"/>
            </a:endParaRPr>
          </a:p>
          <a:p>
            <a:pPr marL="0" indent="0" algn="ctr">
              <a:buNone/>
            </a:pPr>
            <a:r>
              <a:rPr lang="ar-SA" sz="4400" dirty="0" smtClean="0">
                <a:solidFill>
                  <a:srgbClr val="002060"/>
                </a:solidFill>
                <a:cs typeface="PT Bold Heading" panose="02010400000000000000" pitchFamily="2" charset="-78"/>
              </a:rPr>
              <a:t>مرحلة ماقبل التقويم الذاتي المؤسسي  </a:t>
            </a:r>
            <a:endParaRPr lang="ar-SA" sz="4400" dirty="0"/>
          </a:p>
        </p:txBody>
      </p:sp>
    </p:spTree>
    <p:extLst>
      <p:ext uri="{BB962C8B-B14F-4D97-AF65-F5344CB8AC3E}">
        <p14:creationId xmlns:p14="http://schemas.microsoft.com/office/powerpoint/2010/main" val="3785350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67544" y="547367"/>
            <a:ext cx="8229600" cy="922114"/>
          </a:xfrm>
        </p:spPr>
        <p:txBody>
          <a:bodyPr>
            <a:normAutofit fontScale="90000"/>
          </a:bodyPr>
          <a:lstStyle/>
          <a:p>
            <a:pPr marL="0" indent="0"/>
            <a:r>
              <a:rPr lang="ar-SA" dirty="0">
                <a:solidFill>
                  <a:srgbClr val="002060"/>
                </a:solidFill>
                <a:cs typeface="PT Bold Heading" panose="02010400000000000000" pitchFamily="2" charset="-78"/>
              </a:rPr>
              <a:t/>
            </a:r>
            <a:br>
              <a:rPr lang="ar-SA" dirty="0">
                <a:solidFill>
                  <a:srgbClr val="002060"/>
                </a:solidFill>
                <a:cs typeface="PT Bold Heading" panose="02010400000000000000" pitchFamily="2" charset="-78"/>
              </a:rPr>
            </a:br>
            <a:r>
              <a:rPr lang="ar-SA" dirty="0">
                <a:solidFill>
                  <a:srgbClr val="002060"/>
                </a:solidFill>
                <a:cs typeface="PT Bold Heading" panose="02010400000000000000" pitchFamily="2" charset="-78"/>
              </a:rPr>
              <a:t/>
            </a:r>
            <a:br>
              <a:rPr lang="ar-SA" dirty="0">
                <a:solidFill>
                  <a:srgbClr val="002060"/>
                </a:solidFill>
                <a:cs typeface="PT Bold Heading" panose="02010400000000000000" pitchFamily="2" charset="-78"/>
              </a:rPr>
            </a:br>
            <a:r>
              <a:rPr lang="ar-SA" dirty="0" smtClean="0">
                <a:solidFill>
                  <a:srgbClr val="002060"/>
                </a:solidFill>
                <a:cs typeface="PT Bold Heading" panose="02010400000000000000" pitchFamily="2" charset="-78"/>
              </a:rPr>
              <a:t>مرحلة </a:t>
            </a:r>
            <a:r>
              <a:rPr lang="ar-SA" dirty="0">
                <a:solidFill>
                  <a:srgbClr val="002060"/>
                </a:solidFill>
                <a:cs typeface="PT Bold Heading" panose="02010400000000000000" pitchFamily="2" charset="-78"/>
              </a:rPr>
              <a:t>ماقبل التقويم الذاتي </a:t>
            </a:r>
            <a:r>
              <a:rPr lang="ar-SA" dirty="0"/>
              <a:t/>
            </a:r>
            <a:br>
              <a:rPr lang="ar-SA" dirty="0"/>
            </a:br>
            <a:endParaRPr lang="ar-SA" dirty="0"/>
          </a:p>
        </p:txBody>
      </p:sp>
      <p:sp>
        <p:nvSpPr>
          <p:cNvPr id="5" name="Content Placeholder 2"/>
          <p:cNvSpPr>
            <a:spLocks noGrp="1"/>
          </p:cNvSpPr>
          <p:nvPr>
            <p:ph idx="1"/>
          </p:nvPr>
        </p:nvSpPr>
        <p:spPr>
          <a:xfrm>
            <a:off x="457200" y="2143397"/>
            <a:ext cx="8229600" cy="4525963"/>
          </a:xfrm>
        </p:spPr>
        <p:txBody>
          <a:bodyPr>
            <a:normAutofit/>
          </a:bodyPr>
          <a:lstStyle/>
          <a:p>
            <a:pPr algn="just"/>
            <a:r>
              <a:rPr lang="ar-SA" b="1" dirty="0" smtClean="0">
                <a:solidFill>
                  <a:srgbClr val="002060"/>
                </a:solidFill>
                <a:cs typeface="Akhbar MT" pitchFamily="2" charset="-78"/>
              </a:rPr>
              <a:t>للابد في هذه المرحلة من مراعاة الجوانب التالية:</a:t>
            </a:r>
          </a:p>
          <a:p>
            <a:pPr algn="just"/>
            <a:r>
              <a:rPr lang="ar-SA" b="1" dirty="0" smtClean="0">
                <a:solidFill>
                  <a:srgbClr val="002060"/>
                </a:solidFill>
                <a:cs typeface="Akhbar MT" pitchFamily="2" charset="-78"/>
              </a:rPr>
              <a:t>الشمولية</a:t>
            </a:r>
            <a:r>
              <a:rPr lang="ar-SA" dirty="0" smtClean="0">
                <a:solidFill>
                  <a:srgbClr val="002060"/>
                </a:solidFill>
                <a:cs typeface="Akhbar MT" pitchFamily="2" charset="-78"/>
              </a:rPr>
              <a:t>:</a:t>
            </a:r>
          </a:p>
          <a:p>
            <a:pPr marL="0" indent="0" algn="just">
              <a:buNone/>
            </a:pPr>
            <a:r>
              <a:rPr lang="ar-SA" dirty="0" smtClean="0">
                <a:cs typeface="Akhbar MT" pitchFamily="2" charset="-78"/>
              </a:rPr>
              <a:t> لابد </a:t>
            </a:r>
            <a:r>
              <a:rPr lang="ar-SA" dirty="0">
                <a:cs typeface="Akhbar MT" pitchFamily="2" charset="-78"/>
              </a:rPr>
              <a:t>أن تكون عملية التقويم  الذاتي الأولي عملية شاملة  يتم فيها تقويم جميع جوانب المؤسسة التعليمية وبرامجها العلمية و وحداتها المختلفة بما في ذلك المرافق والتجهيزات والخدمات والإجراءات الإدارية المتبعة فيها.   وهذه العملية يجب أن تنفذ بصورة متناسقة مع التركيز في عمليات التقويم على معايير الأداء المتعلقة بكل نشاط من أنشطة الجامعة الهامة.</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2543108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817835"/>
            <a:ext cx="8229600" cy="1143000"/>
          </a:xfrm>
        </p:spPr>
        <p:txBody>
          <a:bodyPr>
            <a:normAutofit/>
          </a:bodyPr>
          <a:lstStyle/>
          <a:p>
            <a:r>
              <a:rPr lang="ar-SA" sz="4000" dirty="0">
                <a:solidFill>
                  <a:srgbClr val="002060"/>
                </a:solidFill>
                <a:cs typeface="PT Bold Heading" panose="02010400000000000000" pitchFamily="2" charset="-78"/>
              </a:rPr>
              <a:t>مرحلة ماقبل التقويم الذاتي</a:t>
            </a:r>
            <a:endParaRPr lang="ar-SA" sz="4000" dirty="0"/>
          </a:p>
        </p:txBody>
      </p:sp>
      <p:sp>
        <p:nvSpPr>
          <p:cNvPr id="5" name="Content Placeholder 2"/>
          <p:cNvSpPr>
            <a:spLocks noGrp="1"/>
          </p:cNvSpPr>
          <p:nvPr>
            <p:ph idx="1"/>
          </p:nvPr>
        </p:nvSpPr>
        <p:spPr>
          <a:xfrm>
            <a:off x="457200" y="2143397"/>
            <a:ext cx="8229600" cy="4525963"/>
          </a:xfrm>
        </p:spPr>
        <p:txBody>
          <a:bodyPr/>
          <a:lstStyle/>
          <a:p>
            <a:pPr algn="just"/>
            <a:r>
              <a:rPr lang="ar-SA" b="1" dirty="0" smtClean="0">
                <a:solidFill>
                  <a:srgbClr val="002060"/>
                </a:solidFill>
                <a:cs typeface="Akhbar MT" pitchFamily="2" charset="-78"/>
              </a:rPr>
              <a:t>التخطيط</a:t>
            </a:r>
            <a:r>
              <a:rPr lang="ar-SA" b="1" dirty="0">
                <a:solidFill>
                  <a:srgbClr val="002060"/>
                </a:solidFill>
                <a:cs typeface="Akhbar MT" pitchFamily="2" charset="-78"/>
              </a:rPr>
              <a:t>: </a:t>
            </a:r>
            <a:endParaRPr lang="ar-SA" b="1" dirty="0" smtClean="0">
              <a:solidFill>
                <a:srgbClr val="002060"/>
              </a:solidFill>
              <a:cs typeface="Akhbar MT" pitchFamily="2" charset="-78"/>
            </a:endParaRPr>
          </a:p>
          <a:p>
            <a:pPr algn="just"/>
            <a:r>
              <a:rPr lang="ar-SA" dirty="0" smtClean="0">
                <a:cs typeface="Akhbar MT" pitchFamily="2" charset="-78"/>
              </a:rPr>
              <a:t> </a:t>
            </a:r>
            <a:r>
              <a:rPr lang="ar-SA" dirty="0">
                <a:cs typeface="Akhbar MT" pitchFamily="2" charset="-78"/>
              </a:rPr>
              <a:t>تؤكد الهيئة على أهمية مرحلة التخطيط السليم لعملية التقويم الذاتي الأولي، بحيث تقوم المؤسسة التعليمية بوضع خطة واضحة وموضوعية من حيث تحديد الجدول الزمني والمهام والأدوار والوظائف المناطة بالأفراد والجهات  داخل المؤسسة التعليمية(وخارجها إن وجد) وذلك من أجل ضمان أن تكون الاستراتيجيات المستخدمة  مناسبة وفعالة لتحقيق الأهداف المحددة  من قبل المؤسسة التعليمية المعنية. </a:t>
            </a:r>
            <a:endParaRPr lang="en-US" dirty="0">
              <a:cs typeface="Akhbar MT" pitchFamily="2" charset="-78"/>
            </a:endParaRPr>
          </a:p>
          <a:p>
            <a:endParaRPr lang="ar-SA" dirty="0"/>
          </a:p>
        </p:txBody>
      </p:sp>
    </p:spTree>
    <p:extLst>
      <p:ext uri="{BB962C8B-B14F-4D97-AF65-F5344CB8AC3E}">
        <p14:creationId xmlns:p14="http://schemas.microsoft.com/office/powerpoint/2010/main" val="168579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115616" y="692696"/>
            <a:ext cx="6912768" cy="4946104"/>
          </a:xfrm>
          <a:prstGeom prst="rect">
            <a:avLst/>
          </a:prstGeom>
        </p:spPr>
        <p:txBody>
          <a:bodyPr vert="horz" lIns="91440" tIns="45720" rIns="91440" bIns="45720" rtlCol="1">
            <a:noAutofit/>
          </a:bodyPr>
          <a:lst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ar-SA" sz="9600" dirty="0" smtClean="0">
              <a:cs typeface="Diwani Bent" panose="02010400000000000000" pitchFamily="2" charset="-78"/>
            </a:endParaRPr>
          </a:p>
          <a:p>
            <a:pPr marL="0" indent="0">
              <a:buNone/>
            </a:pPr>
            <a:r>
              <a:rPr lang="ar-SA" sz="9600" dirty="0" smtClean="0">
                <a:solidFill>
                  <a:srgbClr val="002060"/>
                </a:solidFill>
                <a:cs typeface="Diwani Bent" panose="02010400000000000000" pitchFamily="2" charset="-78"/>
              </a:rPr>
              <a:t>بسم الله الرحمن الرحيم</a:t>
            </a:r>
            <a:endParaRPr lang="ar-SA" sz="9600" dirty="0">
              <a:solidFill>
                <a:srgbClr val="002060"/>
              </a:solidFill>
              <a:cs typeface="Diwani Bent" panose="02010400000000000000" pitchFamily="2" charset="-78"/>
            </a:endParaRPr>
          </a:p>
        </p:txBody>
      </p:sp>
    </p:spTree>
    <p:extLst>
      <p:ext uri="{BB962C8B-B14F-4D97-AF65-F5344CB8AC3E}">
        <p14:creationId xmlns:p14="http://schemas.microsoft.com/office/powerpoint/2010/main" val="2456287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673819"/>
            <a:ext cx="8229600" cy="1143000"/>
          </a:xfrm>
        </p:spPr>
        <p:txBody>
          <a:bodyPr>
            <a:normAutofit/>
          </a:bodyPr>
          <a:lstStyle/>
          <a:p>
            <a:r>
              <a:rPr lang="ar-SA" sz="4000" dirty="0">
                <a:solidFill>
                  <a:srgbClr val="002060"/>
                </a:solidFill>
                <a:cs typeface="PT Bold Heading" panose="02010400000000000000" pitchFamily="2" charset="-78"/>
              </a:rPr>
              <a:t>مرحلة ماقبل التقويم الذاتي</a:t>
            </a:r>
            <a:endParaRPr lang="ar-SA" sz="4000" dirty="0"/>
          </a:p>
        </p:txBody>
      </p:sp>
      <p:sp>
        <p:nvSpPr>
          <p:cNvPr id="5" name="Content Placeholder 2"/>
          <p:cNvSpPr>
            <a:spLocks noGrp="1"/>
          </p:cNvSpPr>
          <p:nvPr>
            <p:ph idx="1"/>
          </p:nvPr>
        </p:nvSpPr>
        <p:spPr>
          <a:xfrm>
            <a:off x="457200" y="1999381"/>
            <a:ext cx="8229600" cy="4525963"/>
          </a:xfrm>
        </p:spPr>
        <p:txBody>
          <a:bodyPr>
            <a:normAutofit/>
          </a:bodyPr>
          <a:lstStyle/>
          <a:p>
            <a:pPr algn="just"/>
            <a:r>
              <a:rPr lang="ar-SA" b="1" dirty="0">
                <a:solidFill>
                  <a:srgbClr val="002060"/>
                </a:solidFill>
                <a:cs typeface="Akhbar MT" pitchFamily="2" charset="-78"/>
              </a:rPr>
              <a:t>التنوع في التطبيق: </a:t>
            </a:r>
            <a:endParaRPr lang="ar-SA" b="1" dirty="0" smtClean="0">
              <a:solidFill>
                <a:srgbClr val="002060"/>
              </a:solidFill>
              <a:cs typeface="Akhbar MT" pitchFamily="2" charset="-78"/>
            </a:endParaRPr>
          </a:p>
          <a:p>
            <a:pPr marL="0" indent="0" algn="just">
              <a:buNone/>
            </a:pPr>
            <a:r>
              <a:rPr lang="ar-SA" dirty="0" smtClean="0">
                <a:cs typeface="Akhbar MT" pitchFamily="2" charset="-78"/>
              </a:rPr>
              <a:t>على </a:t>
            </a:r>
            <a:r>
              <a:rPr lang="ar-SA" dirty="0">
                <a:cs typeface="Akhbar MT" pitchFamily="2" charset="-78"/>
              </a:rPr>
              <a:t>الرغم من أن هذه الإجراءات المقترحة  تعد من وجهة نظر الهيئة ملائمة لجميع  الجامعات ومؤسسات التعليم فوق الثانوي المختلفة، إلا أنه لابد أن تكون هنالك  بعض الاختلافات  النوعية بين هذه الجامعات والمؤسسات التعليمية في الأهداف والبرامج والجوانب الإدارية والأنشطة والمرافق والخدمات المقدمة.   وهذا التنوع بين المؤسسات التعليمية سينعكس بدوره  بدرجات متفاوتة على  عملية تنفيذ التقويم الذاتي الأولي داخل هذه المؤسسات التعليمية وفق ما تمليه طبيعة كل مؤسسة تعليمية وظروفها الداخلية. </a:t>
            </a:r>
            <a:endParaRPr lang="en-US" dirty="0">
              <a:cs typeface="Akhbar MT" pitchFamily="2" charset="-78"/>
            </a:endParaRPr>
          </a:p>
          <a:p>
            <a:pPr marL="0" indent="0">
              <a:buNone/>
            </a:pPr>
            <a:endParaRPr lang="ar-SA" dirty="0"/>
          </a:p>
        </p:txBody>
      </p:sp>
    </p:spTree>
    <p:extLst>
      <p:ext uri="{BB962C8B-B14F-4D97-AF65-F5344CB8AC3E}">
        <p14:creationId xmlns:p14="http://schemas.microsoft.com/office/powerpoint/2010/main" val="3318916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a:spLocks noGrp="1"/>
          </p:cNvSpPr>
          <p:nvPr>
            <p:ph idx="1"/>
          </p:nvPr>
        </p:nvSpPr>
        <p:spPr>
          <a:xfrm>
            <a:off x="467544" y="1412776"/>
            <a:ext cx="8229600" cy="4525963"/>
          </a:xfrm>
        </p:spPr>
        <p:txBody>
          <a:bodyPr/>
          <a:lstStyle/>
          <a:p>
            <a:endParaRPr lang="ar-SA" dirty="0" smtClean="0"/>
          </a:p>
          <a:p>
            <a:pPr marL="0" indent="0" algn="ctr">
              <a:buNone/>
            </a:pPr>
            <a:endParaRPr lang="ar-SA" sz="4400" dirty="0" smtClean="0">
              <a:solidFill>
                <a:srgbClr val="002060"/>
              </a:solidFill>
              <a:cs typeface="PT Bold Heading" panose="02010400000000000000" pitchFamily="2" charset="-78"/>
            </a:endParaRPr>
          </a:p>
          <a:p>
            <a:pPr marL="0" indent="0" algn="ctr">
              <a:buNone/>
            </a:pPr>
            <a:r>
              <a:rPr lang="ar-SA" sz="4400" dirty="0" smtClean="0">
                <a:solidFill>
                  <a:srgbClr val="002060"/>
                </a:solidFill>
                <a:cs typeface="PT Bold Heading" panose="02010400000000000000" pitchFamily="2" charset="-78"/>
              </a:rPr>
              <a:t>مرحلة التقويم الذاتي الأولي المؤسسي </a:t>
            </a:r>
            <a:endParaRPr lang="ar-SA" sz="4400" dirty="0">
              <a:solidFill>
                <a:srgbClr val="002060"/>
              </a:solidFill>
              <a:cs typeface="PT Bold Heading" panose="02010400000000000000" pitchFamily="2" charset="-78"/>
            </a:endParaRPr>
          </a:p>
        </p:txBody>
      </p:sp>
    </p:spTree>
    <p:extLst>
      <p:ext uri="{BB962C8B-B14F-4D97-AF65-F5344CB8AC3E}">
        <p14:creationId xmlns:p14="http://schemas.microsoft.com/office/powerpoint/2010/main" val="2558654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35496" y="116632"/>
            <a:ext cx="8229600" cy="720080"/>
          </a:xfrm>
        </p:spPr>
        <p:txBody>
          <a:bodyPr>
            <a:normAutofit/>
          </a:bodyPr>
          <a:lstStyle/>
          <a:p>
            <a:r>
              <a:rPr lang="ar-SA" sz="2400" b="1" dirty="0">
                <a:cs typeface="PT Bold Heading" pitchFamily="2" charset="-78"/>
              </a:rPr>
              <a:t>المراحل الرئيسة التي </a:t>
            </a:r>
            <a:r>
              <a:rPr lang="ar-SA" sz="2400" b="1" dirty="0" smtClean="0">
                <a:cs typeface="PT Bold Heading" pitchFamily="2" charset="-78"/>
              </a:rPr>
              <a:t>يمر </a:t>
            </a:r>
            <a:r>
              <a:rPr lang="ar-SA" sz="2400" b="1" dirty="0">
                <a:cs typeface="PT Bold Heading" pitchFamily="2" charset="-78"/>
              </a:rPr>
              <a:t>بها التقويم الذاتي الأولي </a:t>
            </a:r>
            <a:r>
              <a:rPr lang="ar-SA" sz="2400" b="1" dirty="0" smtClean="0">
                <a:cs typeface="PT Bold Heading" pitchFamily="2" charset="-78"/>
              </a:rPr>
              <a:t>المؤسسي</a:t>
            </a:r>
            <a:endParaRPr lang="ar-SA" sz="2400" dirty="0">
              <a:cs typeface="PT Bold Heading" pitchFamily="2" charset="-78"/>
            </a:endParaRPr>
          </a:p>
        </p:txBody>
      </p:sp>
      <p:grpSp>
        <p:nvGrpSpPr>
          <p:cNvPr id="5" name="Group 4"/>
          <p:cNvGrpSpPr/>
          <p:nvPr/>
        </p:nvGrpSpPr>
        <p:grpSpPr>
          <a:xfrm>
            <a:off x="3301642" y="3814287"/>
            <a:ext cx="2707872" cy="1990979"/>
            <a:chOff x="3301642" y="3814287"/>
            <a:chExt cx="2707872" cy="1990979"/>
          </a:xfrm>
        </p:grpSpPr>
        <p:sp>
          <p:nvSpPr>
            <p:cNvPr id="6" name="Text Box 7"/>
            <p:cNvSpPr txBox="1"/>
            <p:nvPr/>
          </p:nvSpPr>
          <p:spPr>
            <a:xfrm>
              <a:off x="3301642" y="3814287"/>
              <a:ext cx="2674703" cy="550818"/>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228600" marR="0" lvl="0" indent="0" algn="ctr" defTabSz="914400" rtl="1" eaLnBrk="1" fontAlgn="auto" latinLnBrk="0" hangingPunct="1">
                <a:lnSpc>
                  <a:spcPct val="115000"/>
                </a:lnSpc>
                <a:spcBef>
                  <a:spcPts val="0"/>
                </a:spcBef>
                <a:spcAft>
                  <a:spcPts val="1000"/>
                </a:spcAft>
                <a:buClrTx/>
                <a:buSzTx/>
                <a:buFontTx/>
                <a:buNone/>
                <a:tabLst/>
                <a:defRPr/>
              </a:pPr>
              <a:r>
                <a:rPr kumimoji="0" lang="ar-SA" sz="1200" b="1" i="0" u="none" strike="noStrike" kern="0" cap="none" spc="0" normalizeH="0" baseline="0" noProof="0" dirty="0">
                  <a:ln>
                    <a:noFill/>
                  </a:ln>
                  <a:solidFill>
                    <a:schemeClr val="tx1">
                      <a:lumMod val="95000"/>
                      <a:lumOff val="5000"/>
                    </a:schemeClr>
                  </a:solidFill>
                  <a:effectLst/>
                  <a:uLnTx/>
                  <a:uFillTx/>
                  <a:latin typeface="Calibri"/>
                  <a:ea typeface="Calibri"/>
                  <a:cs typeface="PT Bold Heading" pitchFamily="2" charset="-78"/>
                </a:rPr>
                <a:t>بناء الاستراتيجيات وخطط </a:t>
              </a:r>
              <a:r>
                <a:rPr kumimoji="0" lang="ar-SA" sz="1200" b="1" i="0" u="none" strike="noStrike" kern="0" cap="none" spc="0" normalizeH="0" baseline="0" noProof="0" dirty="0" smtClean="0">
                  <a:ln>
                    <a:noFill/>
                  </a:ln>
                  <a:solidFill>
                    <a:schemeClr val="tx1">
                      <a:lumMod val="95000"/>
                      <a:lumOff val="5000"/>
                    </a:schemeClr>
                  </a:solidFill>
                  <a:effectLst/>
                  <a:uLnTx/>
                  <a:uFillTx/>
                  <a:latin typeface="Calibri"/>
                  <a:ea typeface="Calibri"/>
                  <a:cs typeface="PT Bold Heading" pitchFamily="2" charset="-78"/>
                </a:rPr>
                <a:t>العمل</a:t>
              </a:r>
              <a:r>
                <a:rPr kumimoji="0" lang="en-GB" sz="1100" b="0" i="0" u="none" strike="noStrike" kern="0" cap="none" spc="0" normalizeH="0" baseline="0" noProof="0" dirty="0">
                  <a:ln>
                    <a:noFill/>
                  </a:ln>
                  <a:solidFill>
                    <a:sysClr val="window" lastClr="FFFFFF"/>
                  </a:solidFill>
                  <a:effectLst/>
                  <a:uLnTx/>
                  <a:uFillTx/>
                  <a:latin typeface="Calibri"/>
                  <a:ea typeface="Calibri"/>
                  <a:cs typeface="Arial"/>
                </a:rPr>
                <a:t> </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p:txBody>
        </p:sp>
        <p:sp>
          <p:nvSpPr>
            <p:cNvPr id="7" name="Text Box 8"/>
            <p:cNvSpPr txBox="1"/>
            <p:nvPr/>
          </p:nvSpPr>
          <p:spPr>
            <a:xfrm>
              <a:off x="3334811" y="4580206"/>
              <a:ext cx="2674703" cy="432970"/>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228600" marR="0" lvl="0" indent="0" algn="ctr" defTabSz="914400" rtl="1" eaLnBrk="1" fontAlgn="auto" latinLnBrk="0" hangingPunct="1">
                <a:lnSpc>
                  <a:spcPct val="115000"/>
                </a:lnSpc>
                <a:spcBef>
                  <a:spcPts val="0"/>
                </a:spcBef>
                <a:spcAft>
                  <a:spcPts val="1000"/>
                </a:spcAft>
                <a:buClrTx/>
                <a:buSzTx/>
                <a:buFontTx/>
                <a:buNone/>
                <a:tabLst/>
                <a:defRPr/>
              </a:pPr>
              <a:r>
                <a:rPr kumimoji="0" lang="ar-SA" sz="1200" b="1" i="0" u="none" strike="noStrike" kern="0" cap="none" spc="0" normalizeH="0" baseline="0" noProof="0" dirty="0">
                  <a:ln>
                    <a:noFill/>
                  </a:ln>
                  <a:solidFill>
                    <a:schemeClr val="tx1">
                      <a:lumMod val="95000"/>
                      <a:lumOff val="5000"/>
                    </a:schemeClr>
                  </a:solidFill>
                  <a:effectLst/>
                  <a:uLnTx/>
                  <a:uFillTx/>
                  <a:latin typeface="Calibri"/>
                  <a:ea typeface="Calibri"/>
                  <a:cs typeface="PT Bold Heading" pitchFamily="2" charset="-78"/>
                </a:rPr>
                <a:t>إعداد </a:t>
              </a:r>
              <a:r>
                <a:rPr kumimoji="0" lang="ar-SA" sz="1200" b="1" i="0" u="none" strike="noStrike" kern="0" cap="none" spc="0" normalizeH="0" baseline="0" noProof="0" dirty="0" smtClean="0">
                  <a:ln>
                    <a:noFill/>
                  </a:ln>
                  <a:solidFill>
                    <a:schemeClr val="tx1">
                      <a:lumMod val="95000"/>
                      <a:lumOff val="5000"/>
                    </a:schemeClr>
                  </a:solidFill>
                  <a:effectLst/>
                  <a:uLnTx/>
                  <a:uFillTx/>
                  <a:latin typeface="Calibri"/>
                  <a:ea typeface="Calibri"/>
                  <a:cs typeface="PT Bold Heading" pitchFamily="2" charset="-78"/>
                </a:rPr>
                <a:t>التقرير</a:t>
              </a:r>
              <a:r>
                <a:rPr kumimoji="0" lang="en-GB" sz="1100" b="0" i="0" u="none" strike="noStrike" kern="0" cap="none" spc="0" normalizeH="0" baseline="0" noProof="0" dirty="0">
                  <a:ln>
                    <a:noFill/>
                  </a:ln>
                  <a:solidFill>
                    <a:sysClr val="window" lastClr="FFFFFF"/>
                  </a:solidFill>
                  <a:effectLst/>
                  <a:uLnTx/>
                  <a:uFillTx/>
                  <a:latin typeface="Calibri"/>
                  <a:ea typeface="Calibri"/>
                  <a:cs typeface="Arial"/>
                </a:rPr>
                <a:t> </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p:txBody>
        </p:sp>
        <p:sp>
          <p:nvSpPr>
            <p:cNvPr id="8" name="Text Box 9"/>
            <p:cNvSpPr txBox="1"/>
            <p:nvPr/>
          </p:nvSpPr>
          <p:spPr>
            <a:xfrm>
              <a:off x="3334811" y="5305458"/>
              <a:ext cx="2674703" cy="499808"/>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228600" marR="0" lvl="0" indent="0" algn="ctr" defTabSz="914400" rtl="1" eaLnBrk="1" fontAlgn="auto" latinLnBrk="0" hangingPunct="1">
                <a:lnSpc>
                  <a:spcPct val="115000"/>
                </a:lnSpc>
                <a:spcBef>
                  <a:spcPts val="0"/>
                </a:spcBef>
                <a:spcAft>
                  <a:spcPts val="1000"/>
                </a:spcAft>
                <a:buClrTx/>
                <a:buSzTx/>
                <a:buFontTx/>
                <a:buNone/>
                <a:tabLst/>
                <a:defRPr/>
              </a:pPr>
              <a:r>
                <a:rPr kumimoji="0" lang="ar-SA" sz="1200" b="1" i="0" u="none" strike="noStrike" kern="0" cap="none" spc="0" normalizeH="0" baseline="0" noProof="0" dirty="0">
                  <a:ln>
                    <a:noFill/>
                  </a:ln>
                  <a:solidFill>
                    <a:schemeClr val="tx1">
                      <a:lumMod val="95000"/>
                      <a:lumOff val="5000"/>
                    </a:schemeClr>
                  </a:solidFill>
                  <a:effectLst/>
                  <a:uLnTx/>
                  <a:uFillTx/>
                  <a:latin typeface="Calibri"/>
                  <a:ea typeface="Calibri"/>
                  <a:cs typeface="PT Bold Heading" pitchFamily="2" charset="-78"/>
                </a:rPr>
                <a:t>التقويم </a:t>
              </a:r>
              <a:r>
                <a:rPr kumimoji="0" lang="ar-SA" sz="1200" b="1" i="0" u="none" strike="noStrike" kern="0" cap="none" spc="0" normalizeH="0" baseline="0" noProof="0" dirty="0" smtClean="0">
                  <a:ln>
                    <a:noFill/>
                  </a:ln>
                  <a:solidFill>
                    <a:schemeClr val="tx1">
                      <a:lumMod val="95000"/>
                      <a:lumOff val="5000"/>
                    </a:schemeClr>
                  </a:solidFill>
                  <a:effectLst/>
                  <a:uLnTx/>
                  <a:uFillTx/>
                  <a:latin typeface="Calibri"/>
                  <a:ea typeface="Calibri"/>
                  <a:cs typeface="PT Bold Heading" pitchFamily="2" charset="-78"/>
                </a:rPr>
                <a:t>المستقل</a:t>
              </a:r>
              <a:r>
                <a:rPr kumimoji="0" lang="en-GB" sz="1100" b="0" i="0" u="none" strike="noStrike" kern="0" cap="none" spc="0" normalizeH="0" baseline="0" noProof="0" dirty="0">
                  <a:ln>
                    <a:noFill/>
                  </a:ln>
                  <a:solidFill>
                    <a:sysClr val="window" lastClr="FFFFFF"/>
                  </a:solidFill>
                  <a:effectLst/>
                  <a:uLnTx/>
                  <a:uFillTx/>
                  <a:latin typeface="Calibri"/>
                  <a:ea typeface="Calibri"/>
                  <a:cs typeface="Arial"/>
                </a:rPr>
                <a:t> </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p:txBody>
        </p:sp>
      </p:grpSp>
      <p:grpSp>
        <p:nvGrpSpPr>
          <p:cNvPr id="9" name="Group 8"/>
          <p:cNvGrpSpPr/>
          <p:nvPr/>
        </p:nvGrpSpPr>
        <p:grpSpPr>
          <a:xfrm>
            <a:off x="107504" y="1916832"/>
            <a:ext cx="5879715" cy="2492887"/>
            <a:chOff x="107504" y="1916832"/>
            <a:chExt cx="5879715" cy="2492887"/>
          </a:xfrm>
        </p:grpSpPr>
        <p:sp>
          <p:nvSpPr>
            <p:cNvPr id="10" name="Text Box 3"/>
            <p:cNvSpPr txBox="1"/>
            <p:nvPr/>
          </p:nvSpPr>
          <p:spPr>
            <a:xfrm>
              <a:off x="3312516" y="1916832"/>
              <a:ext cx="2674703" cy="524785"/>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ar-SA"/>
              </a:defPPr>
              <a:lvl1pPr marL="228600" marR="0" lvl="0" indent="0" algn="ctr" fontAlgn="auto">
                <a:lnSpc>
                  <a:spcPct val="115000"/>
                </a:lnSpc>
                <a:spcBef>
                  <a:spcPts val="0"/>
                </a:spcBef>
                <a:spcAft>
                  <a:spcPts val="1000"/>
                </a:spcAft>
                <a:buClrTx/>
                <a:buSzTx/>
                <a:buFontTx/>
                <a:buNone/>
                <a:tabLst/>
                <a:defRPr kumimoji="0" sz="1200" b="1" i="0" u="none" strike="noStrike" kern="0" cap="none" spc="0" normalizeH="0" baseline="0">
                  <a:ln>
                    <a:noFill/>
                  </a:ln>
                  <a:solidFill>
                    <a:schemeClr val="tx1">
                      <a:lumMod val="95000"/>
                      <a:lumOff val="5000"/>
                    </a:schemeClr>
                  </a:solidFill>
                  <a:effectLst/>
                  <a:uLnTx/>
                  <a:uFillTx/>
                  <a:latin typeface="Calibri"/>
                  <a:ea typeface="Calibri"/>
                  <a:cs typeface="PT Bold Heading" pitchFamily="2" charset="-78"/>
                </a:defRPr>
              </a:lvl1pPr>
            </a:lstStyle>
            <a:p>
              <a:r>
                <a:rPr lang="ar-SA" dirty="0"/>
                <a:t>تشكيل الفريق </a:t>
              </a:r>
              <a:r>
                <a:rPr lang="ar-SA" dirty="0"/>
                <a:t>الرئيس</a:t>
              </a:r>
              <a:r>
                <a:rPr lang="en-US" dirty="0"/>
                <a:t> </a:t>
              </a:r>
            </a:p>
          </p:txBody>
        </p:sp>
        <p:sp>
          <p:nvSpPr>
            <p:cNvPr id="11" name="Text Box 6"/>
            <p:cNvSpPr txBox="1"/>
            <p:nvPr/>
          </p:nvSpPr>
          <p:spPr>
            <a:xfrm>
              <a:off x="107504" y="3789041"/>
              <a:ext cx="2674703" cy="620678"/>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ar-SA"/>
              </a:defPPr>
              <a:lvl1pPr marL="228600" marR="0" lvl="0" indent="0" algn="ctr" fontAlgn="auto">
                <a:lnSpc>
                  <a:spcPct val="115000"/>
                </a:lnSpc>
                <a:spcBef>
                  <a:spcPts val="0"/>
                </a:spcBef>
                <a:spcAft>
                  <a:spcPts val="1000"/>
                </a:spcAft>
                <a:buClrTx/>
                <a:buSzTx/>
                <a:buFontTx/>
                <a:buNone/>
                <a:tabLst/>
                <a:defRPr kumimoji="0" sz="1200" b="1" i="0" u="none" strike="noStrike" kern="0" cap="none" spc="0" normalizeH="0" baseline="0">
                  <a:ln>
                    <a:noFill/>
                  </a:ln>
                  <a:solidFill>
                    <a:schemeClr val="tx1">
                      <a:lumMod val="95000"/>
                      <a:lumOff val="5000"/>
                    </a:schemeClr>
                  </a:solidFill>
                  <a:effectLst/>
                  <a:uLnTx/>
                  <a:uFillTx/>
                  <a:latin typeface="Calibri"/>
                  <a:ea typeface="Calibri"/>
                  <a:cs typeface="PT Bold Heading" pitchFamily="2" charset="-78"/>
                </a:defRPr>
              </a:lvl1pPr>
            </a:lstStyle>
            <a:p>
              <a:r>
                <a:rPr lang="ar-SA" dirty="0"/>
                <a:t>تحديد الجدول </a:t>
              </a:r>
              <a:r>
                <a:rPr lang="ar-SA" dirty="0" smtClean="0"/>
                <a:t>الزمني</a:t>
              </a:r>
              <a:r>
                <a:rPr lang="en-GB" dirty="0"/>
                <a:t> </a:t>
              </a:r>
              <a:endParaRPr lang="en-US" dirty="0"/>
            </a:p>
          </p:txBody>
        </p:sp>
      </p:grpSp>
      <p:grpSp>
        <p:nvGrpSpPr>
          <p:cNvPr id="12" name="Group 11"/>
          <p:cNvGrpSpPr/>
          <p:nvPr/>
        </p:nvGrpSpPr>
        <p:grpSpPr>
          <a:xfrm>
            <a:off x="1339488" y="2719891"/>
            <a:ext cx="7696005" cy="1741106"/>
            <a:chOff x="1339488" y="2719891"/>
            <a:chExt cx="7696005" cy="1741106"/>
          </a:xfrm>
        </p:grpSpPr>
        <p:sp>
          <p:nvSpPr>
            <p:cNvPr id="13" name="Text Box 5"/>
            <p:cNvSpPr txBox="1"/>
            <p:nvPr/>
          </p:nvSpPr>
          <p:spPr>
            <a:xfrm>
              <a:off x="3256937" y="2719891"/>
              <a:ext cx="2674703" cy="565094"/>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228600" marR="0" lvl="0" indent="0" algn="ctr" defTabSz="914400" rtl="1" eaLnBrk="1" fontAlgn="auto" latinLnBrk="0" hangingPunct="1">
                <a:lnSpc>
                  <a:spcPct val="115000"/>
                </a:lnSpc>
                <a:spcBef>
                  <a:spcPts val="0"/>
                </a:spcBef>
                <a:spcAft>
                  <a:spcPts val="1000"/>
                </a:spcAft>
                <a:buClrTx/>
                <a:buSzTx/>
                <a:buFontTx/>
                <a:buNone/>
                <a:tabLst/>
                <a:defRPr/>
              </a:pPr>
              <a:r>
                <a:rPr kumimoji="0" lang="ar-SA" sz="1200" b="1" i="0" u="none" strike="noStrike" kern="0" cap="none" spc="0" normalizeH="0" baseline="0" noProof="0" dirty="0">
                  <a:ln>
                    <a:noFill/>
                  </a:ln>
                  <a:solidFill>
                    <a:schemeClr val="tx1">
                      <a:lumMod val="95000"/>
                      <a:lumOff val="5000"/>
                    </a:schemeClr>
                  </a:solidFill>
                  <a:effectLst/>
                  <a:uLnTx/>
                  <a:uFillTx/>
                  <a:latin typeface="Calibri"/>
                  <a:ea typeface="Calibri"/>
                  <a:cs typeface="PT Bold Heading" pitchFamily="2" charset="-78"/>
                </a:rPr>
                <a:t>تشكيل فرق </a:t>
              </a:r>
              <a:r>
                <a:rPr kumimoji="0" lang="ar-SA" sz="1200" b="1" i="0" u="none" strike="noStrike" kern="0" cap="none" spc="0" normalizeH="0" baseline="0" noProof="0" dirty="0" smtClean="0">
                  <a:ln>
                    <a:noFill/>
                  </a:ln>
                  <a:solidFill>
                    <a:schemeClr val="tx1">
                      <a:lumMod val="95000"/>
                      <a:lumOff val="5000"/>
                    </a:schemeClr>
                  </a:solidFill>
                  <a:effectLst/>
                  <a:uLnTx/>
                  <a:uFillTx/>
                  <a:latin typeface="Calibri"/>
                  <a:ea typeface="Calibri"/>
                  <a:cs typeface="PT Bold Heading" pitchFamily="2" charset="-78"/>
                </a:rPr>
                <a:t>العمل</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p:txBody>
        </p:sp>
        <p:cxnSp>
          <p:nvCxnSpPr>
            <p:cNvPr id="14" name="Straight Connector 13"/>
            <p:cNvCxnSpPr/>
            <p:nvPr/>
          </p:nvCxnSpPr>
          <p:spPr>
            <a:xfrm flipH="1">
              <a:off x="1339488" y="3501008"/>
              <a:ext cx="6463865" cy="0"/>
            </a:xfrm>
            <a:prstGeom prst="line">
              <a:avLst/>
            </a:prstGeom>
            <a:solidFill>
              <a:srgbClr val="4F81BD"/>
            </a:solidFill>
            <a:ln w="25400" cap="flat" cmpd="sng" algn="ctr">
              <a:solidFill>
                <a:srgbClr val="4F81BD">
                  <a:shade val="50000"/>
                </a:srgbClr>
              </a:solidFill>
              <a:prstDash val="solid"/>
            </a:ln>
            <a:effectLst/>
          </p:spPr>
        </p:cxnSp>
        <p:cxnSp>
          <p:nvCxnSpPr>
            <p:cNvPr id="15" name="Straight Connector 14"/>
            <p:cNvCxnSpPr/>
            <p:nvPr/>
          </p:nvCxnSpPr>
          <p:spPr>
            <a:xfrm>
              <a:off x="1339488" y="3501008"/>
              <a:ext cx="0" cy="270296"/>
            </a:xfrm>
            <a:prstGeom prst="line">
              <a:avLst/>
            </a:prstGeom>
            <a:solidFill>
              <a:srgbClr val="4F81BD"/>
            </a:solidFill>
            <a:ln w="25400" cap="flat" cmpd="sng" algn="ctr">
              <a:solidFill>
                <a:srgbClr val="4F81BD">
                  <a:shade val="50000"/>
                </a:srgbClr>
              </a:solidFill>
              <a:prstDash val="solid"/>
            </a:ln>
            <a:effectLst/>
          </p:spPr>
        </p:cxnSp>
        <p:cxnSp>
          <p:nvCxnSpPr>
            <p:cNvPr id="16" name="Straight Connector 15"/>
            <p:cNvCxnSpPr/>
            <p:nvPr/>
          </p:nvCxnSpPr>
          <p:spPr>
            <a:xfrm>
              <a:off x="7805091" y="3501008"/>
              <a:ext cx="0" cy="270296"/>
            </a:xfrm>
            <a:prstGeom prst="line">
              <a:avLst/>
            </a:prstGeom>
            <a:solidFill>
              <a:srgbClr val="4F81BD"/>
            </a:solidFill>
            <a:ln w="25400" cap="flat" cmpd="sng" algn="ctr">
              <a:solidFill>
                <a:srgbClr val="4F81BD">
                  <a:shade val="50000"/>
                </a:srgbClr>
              </a:solidFill>
              <a:prstDash val="solid"/>
            </a:ln>
            <a:effectLst/>
          </p:spPr>
        </p:cxnSp>
        <p:cxnSp>
          <p:nvCxnSpPr>
            <p:cNvPr id="17" name="Straight Connector 16"/>
            <p:cNvCxnSpPr/>
            <p:nvPr/>
          </p:nvCxnSpPr>
          <p:spPr>
            <a:xfrm>
              <a:off x="4664920" y="3290424"/>
              <a:ext cx="0" cy="570624"/>
            </a:xfrm>
            <a:prstGeom prst="line">
              <a:avLst/>
            </a:prstGeom>
            <a:solidFill>
              <a:srgbClr val="4F81BD"/>
            </a:solidFill>
            <a:ln w="25400" cap="flat" cmpd="sng" algn="ctr">
              <a:solidFill>
                <a:srgbClr val="4F81BD">
                  <a:shade val="50000"/>
                </a:srgbClr>
              </a:solidFill>
              <a:prstDash val="solid"/>
            </a:ln>
            <a:effectLst/>
          </p:spPr>
        </p:cxnSp>
        <p:sp>
          <p:nvSpPr>
            <p:cNvPr id="18" name="Text Box 16"/>
            <p:cNvSpPr txBox="1"/>
            <p:nvPr/>
          </p:nvSpPr>
          <p:spPr>
            <a:xfrm>
              <a:off x="6405368" y="3798343"/>
              <a:ext cx="2630125" cy="662654"/>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SA" sz="1200" b="1" i="0" u="none" strike="noStrike" kern="0" cap="none" spc="0" normalizeH="0" baseline="0" noProof="0" dirty="0">
                  <a:ln>
                    <a:noFill/>
                  </a:ln>
                  <a:solidFill>
                    <a:schemeClr val="tx1">
                      <a:lumMod val="95000"/>
                      <a:lumOff val="5000"/>
                    </a:schemeClr>
                  </a:solidFill>
                  <a:effectLst/>
                  <a:uLnTx/>
                  <a:uFillTx/>
                  <a:latin typeface="Calibri"/>
                  <a:ea typeface="Calibri"/>
                  <a:cs typeface="PT Bold Heading" pitchFamily="2" charset="-78"/>
                </a:rPr>
                <a:t>تحديد الأهداف</a:t>
              </a:r>
              <a:endParaRPr kumimoji="0" lang="en-US" sz="1100" b="0" i="0" u="none" strike="noStrike" kern="0" cap="none" spc="0" normalizeH="0" baseline="0" noProof="0" dirty="0">
                <a:ln>
                  <a:noFill/>
                </a:ln>
                <a:solidFill>
                  <a:schemeClr val="tx1">
                    <a:lumMod val="95000"/>
                    <a:lumOff val="5000"/>
                  </a:schemeClr>
                </a:solidFill>
                <a:effectLst/>
                <a:uLnTx/>
                <a:uFillTx/>
                <a:latin typeface="Calibri"/>
                <a:ea typeface="Calibri"/>
                <a:cs typeface="PT Bold Heading" pitchFamily="2" charset="-78"/>
              </a:endParaRPr>
            </a:p>
          </p:txBody>
        </p:sp>
      </p:grpSp>
      <p:grpSp>
        <p:nvGrpSpPr>
          <p:cNvPr id="19" name="Group 18"/>
          <p:cNvGrpSpPr/>
          <p:nvPr/>
        </p:nvGrpSpPr>
        <p:grpSpPr>
          <a:xfrm>
            <a:off x="2815376" y="4340865"/>
            <a:ext cx="4022042" cy="2400503"/>
            <a:chOff x="2815376" y="4340865"/>
            <a:chExt cx="4022042" cy="2400503"/>
          </a:xfrm>
        </p:grpSpPr>
        <p:sp>
          <p:nvSpPr>
            <p:cNvPr id="20" name="Text Box 10"/>
            <p:cNvSpPr txBox="1"/>
            <p:nvPr/>
          </p:nvSpPr>
          <p:spPr>
            <a:xfrm>
              <a:off x="2815376" y="6144573"/>
              <a:ext cx="4022042" cy="596795"/>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228600" marR="0" lvl="0" indent="0" algn="ctr" defTabSz="914400" rtl="1" eaLnBrk="1" fontAlgn="auto" latinLnBrk="0" hangingPunct="1">
                <a:lnSpc>
                  <a:spcPct val="115000"/>
                </a:lnSpc>
                <a:spcBef>
                  <a:spcPts val="0"/>
                </a:spcBef>
                <a:spcAft>
                  <a:spcPts val="1000"/>
                </a:spcAft>
                <a:buClrTx/>
                <a:buSzTx/>
                <a:buFontTx/>
                <a:buNone/>
                <a:tabLst/>
                <a:defRPr/>
              </a:pPr>
              <a:r>
                <a:rPr kumimoji="0" lang="ar-SA" sz="1200" b="1" i="0" u="none" strike="noStrike" kern="0" cap="none" spc="0" normalizeH="0" baseline="0" noProof="0" dirty="0">
                  <a:ln>
                    <a:noFill/>
                  </a:ln>
                  <a:solidFill>
                    <a:schemeClr val="tx1">
                      <a:lumMod val="95000"/>
                      <a:lumOff val="5000"/>
                    </a:schemeClr>
                  </a:solidFill>
                  <a:effectLst/>
                  <a:uLnTx/>
                  <a:uFillTx/>
                  <a:latin typeface="Calibri"/>
                  <a:ea typeface="Calibri"/>
                  <a:cs typeface="PT Bold Heading" pitchFamily="2" charset="-78"/>
                </a:rPr>
                <a:t>تسليم التقرير للهيئة الوطنية للتقويم والاعتماد </a:t>
              </a:r>
              <a:r>
                <a:rPr kumimoji="0" lang="ar-SA" sz="1200" b="1" i="0" u="none" strike="noStrike" kern="0" cap="none" spc="0" normalizeH="0" baseline="0" noProof="0" dirty="0" smtClean="0">
                  <a:ln>
                    <a:noFill/>
                  </a:ln>
                  <a:solidFill>
                    <a:schemeClr val="tx1">
                      <a:lumMod val="95000"/>
                      <a:lumOff val="5000"/>
                    </a:schemeClr>
                  </a:solidFill>
                  <a:effectLst/>
                  <a:uLnTx/>
                  <a:uFillTx/>
                  <a:latin typeface="Calibri"/>
                  <a:ea typeface="Calibri"/>
                  <a:cs typeface="PT Bold Heading" pitchFamily="2" charset="-78"/>
                </a:rPr>
                <a:t>الأكاديمي</a:t>
              </a:r>
              <a:r>
                <a:rPr kumimoji="0" lang="en-GB" sz="1100" b="0" i="0" u="none" strike="noStrike" kern="0" cap="none" spc="0" normalizeH="0" baseline="0" noProof="0" dirty="0">
                  <a:ln>
                    <a:noFill/>
                  </a:ln>
                  <a:solidFill>
                    <a:sysClr val="window" lastClr="FFFFFF"/>
                  </a:solidFill>
                  <a:effectLst/>
                  <a:uLnTx/>
                  <a:uFillTx/>
                  <a:latin typeface="Calibri"/>
                  <a:ea typeface="Calibri"/>
                  <a:cs typeface="Arial"/>
                </a:rPr>
                <a:t> </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p:txBody>
        </p:sp>
        <p:grpSp>
          <p:nvGrpSpPr>
            <p:cNvPr id="21" name="Group 20"/>
            <p:cNvGrpSpPr/>
            <p:nvPr/>
          </p:nvGrpSpPr>
          <p:grpSpPr>
            <a:xfrm>
              <a:off x="4644006" y="4340865"/>
              <a:ext cx="2" cy="960343"/>
              <a:chOff x="32753" y="1490642"/>
              <a:chExt cx="1" cy="913726"/>
            </a:xfrm>
          </p:grpSpPr>
          <p:cxnSp>
            <p:nvCxnSpPr>
              <p:cNvPr id="22" name="Straight Connector 21"/>
              <p:cNvCxnSpPr/>
              <p:nvPr/>
            </p:nvCxnSpPr>
            <p:spPr>
              <a:xfrm>
                <a:off x="32753" y="1490642"/>
                <a:ext cx="0" cy="22860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23" name="Straight Connector 22"/>
              <p:cNvCxnSpPr/>
              <p:nvPr/>
            </p:nvCxnSpPr>
            <p:spPr>
              <a:xfrm>
                <a:off x="32754" y="2137668"/>
                <a:ext cx="0" cy="26670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grpSp>
      </p:grpSp>
      <p:cxnSp>
        <p:nvCxnSpPr>
          <p:cNvPr id="24" name="Straight Connector 23"/>
          <p:cNvCxnSpPr/>
          <p:nvPr/>
        </p:nvCxnSpPr>
        <p:spPr>
          <a:xfrm>
            <a:off x="4672163" y="2420888"/>
            <a:ext cx="0" cy="360040"/>
          </a:xfrm>
          <a:prstGeom prst="line">
            <a:avLst/>
          </a:prstGeom>
          <a:solidFill>
            <a:srgbClr val="4F81BD"/>
          </a:solidFill>
          <a:ln w="25400" cap="flat" cmpd="sng" algn="ctr">
            <a:solidFill>
              <a:srgbClr val="4F81BD">
                <a:shade val="50000"/>
              </a:srgbClr>
            </a:solidFill>
            <a:prstDash val="solid"/>
          </a:ln>
          <a:effectLst/>
        </p:spPr>
      </p:cxnSp>
      <p:sp>
        <p:nvSpPr>
          <p:cNvPr id="25" name="Text Box 3"/>
          <p:cNvSpPr txBox="1"/>
          <p:nvPr/>
        </p:nvSpPr>
        <p:spPr>
          <a:xfrm>
            <a:off x="3334811" y="1052736"/>
            <a:ext cx="2674703" cy="524785"/>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228600" marR="0" lvl="0" indent="0" algn="ctr" defTabSz="914400" rtl="1" eaLnBrk="1" fontAlgn="auto" latinLnBrk="0" hangingPunct="1">
              <a:lnSpc>
                <a:spcPct val="115000"/>
              </a:lnSpc>
              <a:spcBef>
                <a:spcPts val="0"/>
              </a:spcBef>
              <a:spcAft>
                <a:spcPts val="1000"/>
              </a:spcAft>
              <a:buClrTx/>
              <a:buSzTx/>
              <a:buFontTx/>
              <a:buNone/>
              <a:tabLst/>
              <a:defRPr/>
            </a:pPr>
            <a:r>
              <a:rPr kumimoji="0" lang="ar-SA" sz="1200" b="1" i="0" u="none" strike="noStrike" kern="0" cap="none" spc="0" normalizeH="0" baseline="0" noProof="0" dirty="0">
                <a:ln>
                  <a:noFill/>
                </a:ln>
                <a:solidFill>
                  <a:schemeClr val="tx1">
                    <a:lumMod val="95000"/>
                    <a:lumOff val="5000"/>
                  </a:schemeClr>
                </a:solidFill>
                <a:effectLst/>
                <a:uLnTx/>
                <a:uFillTx/>
                <a:latin typeface="Calibri"/>
                <a:ea typeface="Calibri"/>
                <a:cs typeface="PT Bold Heading" pitchFamily="2" charset="-78"/>
              </a:rPr>
              <a:t>تشكيل </a:t>
            </a:r>
            <a:r>
              <a:rPr kumimoji="0" lang="ar-SA" sz="1200" b="1" i="0" u="none" strike="noStrike" kern="0" cap="none" spc="0" normalizeH="0" baseline="0" noProof="0" dirty="0" smtClean="0">
                <a:ln>
                  <a:noFill/>
                </a:ln>
                <a:solidFill>
                  <a:schemeClr val="tx1">
                    <a:lumMod val="95000"/>
                    <a:lumOff val="5000"/>
                  </a:schemeClr>
                </a:solidFill>
                <a:effectLst/>
                <a:uLnTx/>
                <a:uFillTx/>
                <a:latin typeface="Calibri"/>
                <a:ea typeface="Calibri"/>
                <a:cs typeface="PT Bold Heading" pitchFamily="2" charset="-78"/>
              </a:rPr>
              <a:t>اللجنة </a:t>
            </a:r>
            <a:r>
              <a:rPr kumimoji="0" lang="ar-SA" sz="1200" b="1" i="0" u="none" strike="noStrike" kern="0" cap="none" spc="0" normalizeH="0" baseline="0" noProof="0" dirty="0" err="1" smtClean="0">
                <a:ln>
                  <a:noFill/>
                </a:ln>
                <a:solidFill>
                  <a:schemeClr val="tx1">
                    <a:lumMod val="95000"/>
                    <a:lumOff val="5000"/>
                  </a:schemeClr>
                </a:solidFill>
                <a:effectLst/>
                <a:uLnTx/>
                <a:uFillTx/>
                <a:latin typeface="Calibri"/>
                <a:ea typeface="Calibri"/>
                <a:cs typeface="PT Bold Heading" pitchFamily="2" charset="-78"/>
              </a:rPr>
              <a:t>الإشرافية</a:t>
            </a:r>
            <a:r>
              <a:rPr kumimoji="0" lang="ar-SA" sz="1200" b="1" i="0" u="none" strike="noStrike" kern="0" cap="none" spc="0" normalizeH="0" baseline="0" noProof="0" dirty="0" smtClean="0">
                <a:ln>
                  <a:noFill/>
                </a:ln>
                <a:solidFill>
                  <a:schemeClr val="tx1">
                    <a:lumMod val="95000"/>
                    <a:lumOff val="5000"/>
                  </a:schemeClr>
                </a:solidFill>
                <a:effectLst/>
                <a:uLnTx/>
                <a:uFillTx/>
                <a:latin typeface="Calibri"/>
                <a:ea typeface="Calibri"/>
                <a:cs typeface="PT Bold Heading" pitchFamily="2" charset="-78"/>
              </a:rPr>
              <a:t> </a:t>
            </a: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p:txBody>
      </p:sp>
      <p:cxnSp>
        <p:nvCxnSpPr>
          <p:cNvPr id="26" name="Straight Connector 25"/>
          <p:cNvCxnSpPr/>
          <p:nvPr/>
        </p:nvCxnSpPr>
        <p:spPr>
          <a:xfrm>
            <a:off x="4644008" y="1556792"/>
            <a:ext cx="0" cy="360040"/>
          </a:xfrm>
          <a:prstGeom prst="line">
            <a:avLst/>
          </a:prstGeom>
          <a:solidFill>
            <a:srgbClr val="4F81BD"/>
          </a:solidFill>
          <a:ln w="25400" cap="flat" cmpd="sng" algn="ctr">
            <a:solidFill>
              <a:srgbClr val="4F81BD">
                <a:shade val="50000"/>
              </a:srgbClr>
            </a:solidFill>
            <a:prstDash val="solid"/>
          </a:ln>
          <a:effectLst/>
        </p:spPr>
      </p:cxnSp>
      <p:cxnSp>
        <p:nvCxnSpPr>
          <p:cNvPr id="27" name="Straight Connector 26"/>
          <p:cNvCxnSpPr/>
          <p:nvPr/>
        </p:nvCxnSpPr>
        <p:spPr>
          <a:xfrm>
            <a:off x="4644008" y="5805264"/>
            <a:ext cx="0" cy="360040"/>
          </a:xfrm>
          <a:prstGeom prst="line">
            <a:avLst/>
          </a:prstGeom>
          <a:solidFill>
            <a:srgbClr val="4F81BD"/>
          </a:solidFill>
          <a:ln w="25400" cap="flat" cmpd="sng" algn="ctr">
            <a:solidFill>
              <a:srgbClr val="4F81BD">
                <a:shade val="50000"/>
              </a:srgbClr>
            </a:solidFill>
            <a:prstDash val="solid"/>
          </a:ln>
          <a:effectLst/>
        </p:spPr>
      </p:cxnSp>
    </p:spTree>
    <p:extLst>
      <p:ext uri="{BB962C8B-B14F-4D97-AF65-F5344CB8AC3E}">
        <p14:creationId xmlns:p14="http://schemas.microsoft.com/office/powerpoint/2010/main" val="3123146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539552" y="836712"/>
            <a:ext cx="8085221" cy="868680"/>
          </a:xfrm>
        </p:spPr>
        <p:txBody>
          <a:bodyPr>
            <a:normAutofit/>
          </a:bodyPr>
          <a:lstStyle/>
          <a:p>
            <a:r>
              <a:rPr lang="ar-SA" sz="4000" dirty="0" smtClean="0">
                <a:cs typeface="PT Bold Heading" panose="02010400000000000000" pitchFamily="2" charset="-78"/>
              </a:rPr>
              <a:t>عمليات التقويم الذاتي الأولي</a:t>
            </a:r>
            <a:endParaRPr lang="ar-SA" sz="4000" dirty="0">
              <a:cs typeface="PT Bold Heading" panose="02010400000000000000" pitchFamily="2" charset="-78"/>
            </a:endParaRPr>
          </a:p>
        </p:txBody>
      </p:sp>
      <p:grpSp>
        <p:nvGrpSpPr>
          <p:cNvPr id="5" name="Group 4"/>
          <p:cNvGrpSpPr/>
          <p:nvPr/>
        </p:nvGrpSpPr>
        <p:grpSpPr>
          <a:xfrm>
            <a:off x="611560" y="1830834"/>
            <a:ext cx="8064896" cy="4104456"/>
            <a:chOff x="0" y="0"/>
            <a:chExt cx="5962650" cy="3076575"/>
          </a:xfrm>
        </p:grpSpPr>
        <p:sp>
          <p:nvSpPr>
            <p:cNvPr id="6" name="Text Box 3"/>
            <p:cNvSpPr txBox="1"/>
            <p:nvPr/>
          </p:nvSpPr>
          <p:spPr>
            <a:xfrm>
              <a:off x="1200150" y="971550"/>
              <a:ext cx="952500" cy="12954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15000"/>
                </a:lnSpc>
                <a:spcAft>
                  <a:spcPts val="1000"/>
                </a:spcAft>
              </a:pPr>
              <a:r>
                <a:rPr lang="ar-SA" sz="1100" b="1" dirty="0">
                  <a:solidFill>
                    <a:srgbClr val="C00000"/>
                  </a:solidFill>
                  <a:effectLst/>
                  <a:ea typeface="Calibri"/>
                  <a:cs typeface="Arial"/>
                </a:rPr>
                <a:t>صياغة تقرير الدراسة الذاتية من خلال تجميع اللجنة المركزية للتقارير الواردة من لجان العمل</a:t>
              </a:r>
              <a:endParaRPr lang="en-US" sz="1100" dirty="0">
                <a:effectLst/>
                <a:ea typeface="Calibri"/>
                <a:cs typeface="Arial"/>
              </a:endParaRPr>
            </a:p>
          </p:txBody>
        </p:sp>
        <p:grpSp>
          <p:nvGrpSpPr>
            <p:cNvPr id="7" name="Group 6"/>
            <p:cNvGrpSpPr/>
            <p:nvPr/>
          </p:nvGrpSpPr>
          <p:grpSpPr>
            <a:xfrm>
              <a:off x="0" y="0"/>
              <a:ext cx="5962650" cy="3076575"/>
              <a:chOff x="0" y="0"/>
              <a:chExt cx="5962650" cy="3076575"/>
            </a:xfrm>
          </p:grpSpPr>
          <p:sp>
            <p:nvSpPr>
              <p:cNvPr id="8" name="Text Box 1"/>
              <p:cNvSpPr txBox="1"/>
              <p:nvPr/>
            </p:nvSpPr>
            <p:spPr>
              <a:xfrm>
                <a:off x="0" y="180975"/>
                <a:ext cx="819150" cy="28956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15000"/>
                  </a:lnSpc>
                  <a:spcAft>
                    <a:spcPts val="0"/>
                  </a:spcAft>
                </a:pPr>
                <a:r>
                  <a:rPr lang="ar-SA" sz="1100" b="1">
                    <a:solidFill>
                      <a:srgbClr val="C00000"/>
                    </a:solidFill>
                    <a:effectLst/>
                    <a:ea typeface="Calibri"/>
                    <a:cs typeface="Traditional Arabic"/>
                  </a:rPr>
                  <a:t>تنظيم وتصميم</a:t>
                </a:r>
                <a:endParaRPr lang="en-US" sz="1100">
                  <a:effectLst/>
                  <a:ea typeface="Calibri"/>
                  <a:cs typeface="Arial"/>
                </a:endParaRPr>
              </a:p>
              <a:p>
                <a:pPr algn="ctr" rtl="1">
                  <a:lnSpc>
                    <a:spcPct val="115000"/>
                  </a:lnSpc>
                  <a:spcAft>
                    <a:spcPts val="0"/>
                  </a:spcAft>
                </a:pPr>
                <a:r>
                  <a:rPr lang="ar-SA" sz="1100" b="1">
                    <a:solidFill>
                      <a:srgbClr val="C00000"/>
                    </a:solidFill>
                    <a:effectLst/>
                    <a:ea typeface="Calibri"/>
                    <a:cs typeface="Traditional Arabic"/>
                  </a:rPr>
                  <a:t>الدراسة الذاتية من قبل اللجنة الرئيسة</a:t>
                </a:r>
                <a:endParaRPr lang="en-US" sz="1100">
                  <a:effectLst/>
                  <a:ea typeface="Calibri"/>
                  <a:cs typeface="Arial"/>
                </a:endParaRPr>
              </a:p>
            </p:txBody>
          </p:sp>
          <p:sp>
            <p:nvSpPr>
              <p:cNvPr id="9" name="Right Arrow 8"/>
              <p:cNvSpPr/>
              <p:nvPr/>
            </p:nvSpPr>
            <p:spPr>
              <a:xfrm flipV="1">
                <a:off x="819150" y="1533525"/>
                <a:ext cx="381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0" name="Text Box 5"/>
              <p:cNvSpPr txBox="1"/>
              <p:nvPr/>
            </p:nvSpPr>
            <p:spPr>
              <a:xfrm>
                <a:off x="2457450" y="971550"/>
                <a:ext cx="952500" cy="12954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15000"/>
                  </a:lnSpc>
                  <a:spcAft>
                    <a:spcPts val="1000"/>
                  </a:spcAft>
                </a:pPr>
                <a:r>
                  <a:rPr lang="ar-SA" sz="1100" b="1">
                    <a:solidFill>
                      <a:srgbClr val="C00000"/>
                    </a:solidFill>
                    <a:effectLst/>
                    <a:ea typeface="Calibri"/>
                    <a:cs typeface="Arial"/>
                  </a:rPr>
                  <a:t>مناقشة الجامعة للدراسة الذاتية</a:t>
                </a:r>
                <a:endParaRPr lang="en-US" sz="1100">
                  <a:effectLst/>
                  <a:ea typeface="Calibri"/>
                  <a:cs typeface="Arial"/>
                </a:endParaRPr>
              </a:p>
            </p:txBody>
          </p:sp>
          <p:sp>
            <p:nvSpPr>
              <p:cNvPr id="11" name="Text Box 6"/>
              <p:cNvSpPr txBox="1"/>
              <p:nvPr/>
            </p:nvSpPr>
            <p:spPr>
              <a:xfrm>
                <a:off x="3714750" y="971550"/>
                <a:ext cx="952500" cy="12954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15000"/>
                  </a:lnSpc>
                  <a:spcAft>
                    <a:spcPts val="1000"/>
                  </a:spcAft>
                </a:pPr>
                <a:r>
                  <a:rPr lang="ar-SA" sz="1100" b="1">
                    <a:solidFill>
                      <a:srgbClr val="C00000"/>
                    </a:solidFill>
                    <a:effectLst/>
                    <a:ea typeface="Calibri"/>
                    <a:cs typeface="Arial"/>
                  </a:rPr>
                  <a:t>إعداد اللجنة الرئيسة للنسخة النهائية من الدراسة الذاتية</a:t>
                </a:r>
                <a:endParaRPr lang="en-US" sz="1100">
                  <a:effectLst/>
                  <a:ea typeface="Calibri"/>
                  <a:cs typeface="Arial"/>
                </a:endParaRPr>
              </a:p>
            </p:txBody>
          </p:sp>
          <p:sp>
            <p:nvSpPr>
              <p:cNvPr id="12" name="Text Box 7"/>
              <p:cNvSpPr txBox="1"/>
              <p:nvPr/>
            </p:nvSpPr>
            <p:spPr>
              <a:xfrm>
                <a:off x="5010150" y="971550"/>
                <a:ext cx="952500" cy="12954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15000"/>
                  </a:lnSpc>
                  <a:spcAft>
                    <a:spcPts val="1000"/>
                  </a:spcAft>
                </a:pPr>
                <a:r>
                  <a:rPr lang="ar-SA" sz="1100" b="1">
                    <a:solidFill>
                      <a:srgbClr val="C00000"/>
                    </a:solidFill>
                    <a:effectLst/>
                    <a:ea typeface="Calibri"/>
                    <a:cs typeface="Arial"/>
                  </a:rPr>
                  <a:t>توزيع النسخة النهائية للدراسة الذاتية على الجامعة</a:t>
                </a:r>
                <a:endParaRPr lang="en-US" sz="1100">
                  <a:effectLst/>
                  <a:ea typeface="Calibri"/>
                  <a:cs typeface="Arial"/>
                </a:endParaRPr>
              </a:p>
            </p:txBody>
          </p:sp>
          <p:sp>
            <p:nvSpPr>
              <p:cNvPr id="13" name="Right Arrow 12"/>
              <p:cNvSpPr/>
              <p:nvPr/>
            </p:nvSpPr>
            <p:spPr>
              <a:xfrm>
                <a:off x="2152650" y="1609725"/>
                <a:ext cx="304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4" name="Right Arrow 13"/>
              <p:cNvSpPr/>
              <p:nvPr/>
            </p:nvSpPr>
            <p:spPr>
              <a:xfrm>
                <a:off x="3409950" y="1609725"/>
                <a:ext cx="304800" cy="45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5" name="Right Arrow 14"/>
              <p:cNvSpPr/>
              <p:nvPr/>
            </p:nvSpPr>
            <p:spPr>
              <a:xfrm>
                <a:off x="4686300" y="1609725"/>
                <a:ext cx="304800" cy="450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6" name="Text Box 12"/>
              <p:cNvSpPr txBox="1"/>
              <p:nvPr/>
            </p:nvSpPr>
            <p:spPr>
              <a:xfrm>
                <a:off x="914400" y="0"/>
                <a:ext cx="4667250" cy="8382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15000"/>
                  </a:lnSpc>
                  <a:spcAft>
                    <a:spcPts val="1000"/>
                  </a:spcAft>
                </a:pPr>
                <a:r>
                  <a:rPr lang="ar-SA" sz="1100" b="1">
                    <a:solidFill>
                      <a:srgbClr val="C00000"/>
                    </a:solidFill>
                    <a:effectLst/>
                    <a:ea typeface="Calibri"/>
                    <a:cs typeface="Arial"/>
                  </a:rPr>
                  <a:t>.دراسة مجموعات العمل للبرامج والخدمات والبيانات وتقارير التقويم</a:t>
                </a:r>
                <a:endParaRPr lang="en-US" sz="1100">
                  <a:effectLst/>
                  <a:ea typeface="Calibri"/>
                  <a:cs typeface="Arial"/>
                </a:endParaRPr>
              </a:p>
            </p:txBody>
          </p:sp>
          <p:sp>
            <p:nvSpPr>
              <p:cNvPr id="17" name="Left Arrow 16"/>
              <p:cNvSpPr/>
              <p:nvPr/>
            </p:nvSpPr>
            <p:spPr>
              <a:xfrm>
                <a:off x="1295400" y="485775"/>
                <a:ext cx="3390900" cy="2476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8" name="Right Arrow 17"/>
              <p:cNvSpPr/>
              <p:nvPr/>
            </p:nvSpPr>
            <p:spPr>
              <a:xfrm>
                <a:off x="1504950" y="238125"/>
                <a:ext cx="3419475" cy="2190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grpSp>
      </p:grpSp>
    </p:spTree>
    <p:extLst>
      <p:ext uri="{BB962C8B-B14F-4D97-AF65-F5344CB8AC3E}">
        <p14:creationId xmlns:p14="http://schemas.microsoft.com/office/powerpoint/2010/main" val="4255667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67544" y="836712"/>
            <a:ext cx="8229600" cy="1143000"/>
          </a:xfrm>
        </p:spPr>
        <p:txBody>
          <a:bodyPr>
            <a:normAutofit/>
          </a:bodyPr>
          <a:lstStyle/>
          <a:p>
            <a:r>
              <a:rPr lang="ar-SA" sz="2400" b="1" dirty="0">
                <a:cs typeface="PT Bold Heading" panose="02010400000000000000" pitchFamily="2" charset="-78"/>
              </a:rPr>
              <a:t>أولاً : الاستعدادات المطلوبة للقيام بعملية التقويم الذاتي الأولي</a:t>
            </a:r>
            <a:r>
              <a:rPr lang="en-US" sz="2400" dirty="0">
                <a:cs typeface="PT Bold Heading" panose="02010400000000000000" pitchFamily="2" charset="-78"/>
              </a:rPr>
              <a:t/>
            </a:r>
            <a:br>
              <a:rPr lang="en-US" sz="2400" dirty="0">
                <a:cs typeface="PT Bold Heading" panose="02010400000000000000" pitchFamily="2" charset="-78"/>
              </a:rPr>
            </a:br>
            <a:endParaRPr lang="ar-SA" sz="2400" dirty="0">
              <a:cs typeface="PT Bold Heading" panose="02010400000000000000" pitchFamily="2" charset="-78"/>
            </a:endParaRPr>
          </a:p>
        </p:txBody>
      </p:sp>
      <p:sp>
        <p:nvSpPr>
          <p:cNvPr id="5" name="Content Placeholder 2"/>
          <p:cNvSpPr>
            <a:spLocks noGrp="1"/>
          </p:cNvSpPr>
          <p:nvPr>
            <p:ph idx="1"/>
          </p:nvPr>
        </p:nvSpPr>
        <p:spPr>
          <a:xfrm>
            <a:off x="457200" y="2032248"/>
            <a:ext cx="8229600" cy="4525963"/>
          </a:xfrm>
        </p:spPr>
        <p:txBody>
          <a:bodyPr>
            <a:normAutofit fontScale="92500" lnSpcReduction="10000"/>
          </a:bodyPr>
          <a:lstStyle/>
          <a:p>
            <a:pPr lvl="0" algn="just"/>
            <a:r>
              <a:rPr lang="ar-SA" b="1" dirty="0">
                <a:solidFill>
                  <a:srgbClr val="002060"/>
                </a:solidFill>
                <a:cs typeface="Akhbar MT" pitchFamily="2" charset="-78"/>
              </a:rPr>
              <a:t>الإعلان الرسمي عن  التقويم : </a:t>
            </a:r>
            <a:r>
              <a:rPr lang="ar-SA" dirty="0">
                <a:cs typeface="Akhbar MT" pitchFamily="2" charset="-78"/>
              </a:rPr>
              <a:t>ابتداء، يجب أن يقوم صاحب الصلاحية بإعلام مجلس الجامعة وجميع المسؤولين الكبار والعاملين في الجامعة عن عملية التقويم الذاتي الأولي في مرحلة مبكرة ويحث الجميع على التعاون والدقة في تنفيذ الإجراءات المطلوبة منهم والإسهام في نجاح هذا العمل.</a:t>
            </a:r>
            <a:endParaRPr lang="en-US" dirty="0">
              <a:cs typeface="Akhbar MT" pitchFamily="2" charset="-78"/>
            </a:endParaRPr>
          </a:p>
          <a:p>
            <a:pPr marL="0" indent="0" algn="just">
              <a:buNone/>
            </a:pPr>
            <a:r>
              <a:rPr lang="en-US" dirty="0">
                <a:cs typeface="Akhbar MT" pitchFamily="2" charset="-78"/>
              </a:rPr>
              <a:t> </a:t>
            </a:r>
            <a:endParaRPr lang="ar-SA" dirty="0" smtClean="0">
              <a:cs typeface="Akhbar MT" pitchFamily="2" charset="-78"/>
            </a:endParaRPr>
          </a:p>
          <a:p>
            <a:pPr algn="just"/>
            <a:r>
              <a:rPr lang="ar-SA" b="1" dirty="0" smtClean="0">
                <a:solidFill>
                  <a:srgbClr val="002060"/>
                </a:solidFill>
                <a:cs typeface="Akhbar MT" pitchFamily="2" charset="-78"/>
              </a:rPr>
              <a:t>الهدف </a:t>
            </a:r>
            <a:r>
              <a:rPr lang="ar-SA" b="1" dirty="0">
                <a:solidFill>
                  <a:srgbClr val="002060"/>
                </a:solidFill>
                <a:cs typeface="Akhbar MT" pitchFamily="2" charset="-78"/>
              </a:rPr>
              <a:t>العام للتقويم</a:t>
            </a:r>
            <a:r>
              <a:rPr lang="ar-SA" dirty="0">
                <a:solidFill>
                  <a:srgbClr val="002060"/>
                </a:solidFill>
                <a:cs typeface="Akhbar MT" pitchFamily="2" charset="-78"/>
              </a:rPr>
              <a:t>:  </a:t>
            </a:r>
            <a:r>
              <a:rPr lang="ar-SA" dirty="0">
                <a:cs typeface="Akhbar MT" pitchFamily="2" charset="-78"/>
              </a:rPr>
              <a:t>ينبغي التأكيد على  أن الهدف من عملية التقويم الذاتي الأولي ليس تصيد الأخطاء أو توجيه النقد إلى القائمين على جهات معينة في المؤسسة التعليمية، بل أن الهدف الرئيس هو تقديم أساس موضوعي أو حقيقي تنطلق منه المؤسسة التعليمية في وضع استراتيجياتها وخططها المستقبلية لتحسين الجودة.</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3839046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67544" y="1196752"/>
            <a:ext cx="8229600" cy="1143000"/>
          </a:xfrm>
        </p:spPr>
        <p:txBody>
          <a:bodyPr>
            <a:noAutofit/>
          </a:bodyPr>
          <a:lstStyle/>
          <a:p>
            <a:r>
              <a:rPr lang="ar-SA" sz="2400" b="1" dirty="0">
                <a:cs typeface="PT Bold Heading" panose="02010400000000000000" pitchFamily="2" charset="-78"/>
              </a:rPr>
              <a:t>أولاً : الاستعدادات المطلوبة للقيام بعملية التقويم الذاتي الأولي</a:t>
            </a:r>
            <a:r>
              <a:rPr lang="en-US" sz="2400" dirty="0">
                <a:cs typeface="PT Bold Heading" panose="02010400000000000000" pitchFamily="2" charset="-78"/>
              </a:rPr>
              <a:t/>
            </a:r>
            <a:br>
              <a:rPr lang="en-US" sz="2400" dirty="0">
                <a:cs typeface="PT Bold Heading" panose="02010400000000000000" pitchFamily="2" charset="-78"/>
              </a:rPr>
            </a:br>
            <a:endParaRPr lang="ar-SA" sz="2400" dirty="0"/>
          </a:p>
        </p:txBody>
      </p:sp>
      <p:sp>
        <p:nvSpPr>
          <p:cNvPr id="5" name="Content Placeholder 2"/>
          <p:cNvSpPr>
            <a:spLocks noGrp="1"/>
          </p:cNvSpPr>
          <p:nvPr>
            <p:ph idx="1"/>
          </p:nvPr>
        </p:nvSpPr>
        <p:spPr>
          <a:xfrm>
            <a:off x="457200" y="2320280"/>
            <a:ext cx="8229600" cy="4525963"/>
          </a:xfrm>
        </p:spPr>
        <p:txBody>
          <a:bodyPr/>
          <a:lstStyle/>
          <a:p>
            <a:pPr lvl="0" algn="just"/>
            <a:r>
              <a:rPr lang="ar-SA" b="1" dirty="0">
                <a:solidFill>
                  <a:srgbClr val="002060"/>
                </a:solidFill>
                <a:cs typeface="Akhbar MT" pitchFamily="2" charset="-78"/>
              </a:rPr>
              <a:t>قيادة الفريق</a:t>
            </a:r>
            <a:r>
              <a:rPr lang="ar-SA" dirty="0">
                <a:solidFill>
                  <a:srgbClr val="002060"/>
                </a:solidFill>
                <a:cs typeface="Akhbar MT" pitchFamily="2" charset="-78"/>
              </a:rPr>
              <a:t>: </a:t>
            </a:r>
            <a:r>
              <a:rPr lang="ar-SA" dirty="0">
                <a:cs typeface="Akhbar MT" pitchFamily="2" charset="-78"/>
              </a:rPr>
              <a:t>يجب أن يقوم صاحب الصلاحية بتعيين أحد المسؤولين الكبار في الإدارة العليا للجامعة أو المؤسسة التعليمية (أحد الوكلاء مثلا) ليقود عملية التقويم الذاتي الأولي بالتعاون مع مركز الجودة  (أو الجهة المسؤولة عن الجودة ). </a:t>
            </a:r>
            <a:r>
              <a:rPr lang="ar-SA" dirty="0" smtClean="0">
                <a:cs typeface="Akhbar MT" pitchFamily="2" charset="-78"/>
              </a:rPr>
              <a:t>كذلك </a:t>
            </a:r>
            <a:r>
              <a:rPr lang="ar-SA" dirty="0">
                <a:cs typeface="Akhbar MT" pitchFamily="2" charset="-78"/>
              </a:rPr>
              <a:t>يجب أن يكون هناك لجنة رئيسة تتولى التخطيط ويترأسها نفس المسؤول </a:t>
            </a:r>
            <a:r>
              <a:rPr lang="ar-SA" dirty="0" smtClean="0">
                <a:cs typeface="Akhbar MT" pitchFamily="2" charset="-78"/>
              </a:rPr>
              <a:t>الذي </a:t>
            </a:r>
            <a:r>
              <a:rPr lang="ar-SA" dirty="0">
                <a:cs typeface="Akhbar MT" pitchFamily="2" charset="-78"/>
              </a:rPr>
              <a:t>أوكلت إليه قيادة عملية التقويم الذاتي الأولي،  مع أهمية أن يعطى كامل الصلاحية والمسئولية لتقديم التوجيهات والدعم الذي يكفل نجاح عمل اللجنة وحسن أدائها. </a:t>
            </a:r>
            <a:endParaRPr lang="en-US" dirty="0">
              <a:cs typeface="Akhbar MT" pitchFamily="2" charset="-78"/>
            </a:endParaRPr>
          </a:p>
          <a:p>
            <a:endParaRPr lang="ar-SA" dirty="0"/>
          </a:p>
        </p:txBody>
      </p:sp>
    </p:spTree>
    <p:extLst>
      <p:ext uri="{BB962C8B-B14F-4D97-AF65-F5344CB8AC3E}">
        <p14:creationId xmlns:p14="http://schemas.microsoft.com/office/powerpoint/2010/main" val="397633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548680"/>
            <a:ext cx="8229600" cy="1083729"/>
          </a:xfrm>
        </p:spPr>
        <p:txBody>
          <a:bodyPr>
            <a:normAutofit fontScale="90000"/>
          </a:bodyPr>
          <a:lstStyle/>
          <a:p>
            <a:r>
              <a:rPr lang="ar-SA" sz="2700" b="1" dirty="0">
                <a:cs typeface="PT Bold Heading" panose="02010400000000000000" pitchFamily="2" charset="-78"/>
              </a:rPr>
              <a:t>أولاً : الاستعدادات المطلوبة للقيام بعملية التقويم الذاتي الأولي</a:t>
            </a:r>
            <a:r>
              <a:rPr lang="en-US" dirty="0">
                <a:cs typeface="PT Bold Heading" panose="02010400000000000000" pitchFamily="2" charset="-78"/>
              </a:rPr>
              <a:t/>
            </a:r>
            <a:br>
              <a:rPr lang="en-US" dirty="0">
                <a:cs typeface="PT Bold Heading" panose="02010400000000000000" pitchFamily="2" charset="-78"/>
              </a:rPr>
            </a:br>
            <a:endParaRPr lang="ar-SA" dirty="0"/>
          </a:p>
        </p:txBody>
      </p:sp>
      <p:sp>
        <p:nvSpPr>
          <p:cNvPr id="5" name="Content Placeholder 2"/>
          <p:cNvSpPr>
            <a:spLocks noGrp="1"/>
          </p:cNvSpPr>
          <p:nvPr>
            <p:ph idx="1"/>
          </p:nvPr>
        </p:nvSpPr>
        <p:spPr>
          <a:xfrm>
            <a:off x="179512" y="1182762"/>
            <a:ext cx="8784976" cy="5461918"/>
          </a:xfrm>
        </p:spPr>
        <p:txBody>
          <a:bodyPr>
            <a:normAutofit fontScale="92500" lnSpcReduction="20000"/>
          </a:bodyPr>
          <a:lstStyle/>
          <a:p>
            <a:pPr lvl="0" algn="just"/>
            <a:r>
              <a:rPr lang="ar-SA" b="1" dirty="0">
                <a:solidFill>
                  <a:srgbClr val="002060"/>
                </a:solidFill>
                <a:cs typeface="Akhbar MT" pitchFamily="2" charset="-78"/>
              </a:rPr>
              <a:t>استراتيجية عمل اللجنة</a:t>
            </a:r>
            <a:r>
              <a:rPr lang="ar-SA" dirty="0">
                <a:solidFill>
                  <a:srgbClr val="002060"/>
                </a:solidFill>
                <a:cs typeface="Akhbar MT" pitchFamily="2" charset="-78"/>
              </a:rPr>
              <a:t>:  </a:t>
            </a:r>
            <a:r>
              <a:rPr lang="ar-SA" dirty="0">
                <a:cs typeface="Akhbar MT" pitchFamily="2" charset="-78"/>
              </a:rPr>
              <a:t>ينبغي على المسؤول الذي يتولى قيادة عملية التقويم الذاتي الأولي أن يقوم -  بالتعاون مع أعضاء اللجنة الرئيسة  والاستفادة من مشورتهم-  بوضع إستراتيجية واضحة وآلية عمل مفصلة عن خطوات تنفيذ هذه العملية، بما في ذلك تحديد عدد اللجان الفرعية وفرق عمل التي تختص بتنفيذ مهام معينة.   كما يجب تحديد المهام و الإجراءات  اللازمة لكل مرحلة، خاصة في المؤسسات التعليمية الكبيرة التي قد تتطلب عملية التقويم تعدد المراحل واختلاف المهام والوظائف  حسب الجهات  و الوحدات  والأنشطة الموجودة فيها.</a:t>
            </a:r>
            <a:endParaRPr lang="en-US" dirty="0">
              <a:cs typeface="Akhbar MT" pitchFamily="2" charset="-78"/>
            </a:endParaRPr>
          </a:p>
          <a:p>
            <a:pPr marL="0" indent="0" algn="just">
              <a:buNone/>
            </a:pPr>
            <a:r>
              <a:rPr lang="en-US" dirty="0">
                <a:cs typeface="Akhbar MT" pitchFamily="2" charset="-78"/>
              </a:rPr>
              <a:t> </a:t>
            </a:r>
          </a:p>
          <a:p>
            <a:pPr lvl="0" algn="just"/>
            <a:r>
              <a:rPr lang="ar-SA" b="1" dirty="0">
                <a:solidFill>
                  <a:srgbClr val="002060"/>
                </a:solidFill>
                <a:cs typeface="Akhbar MT" pitchFamily="2" charset="-78"/>
              </a:rPr>
              <a:t>عضوية اللجنة</a:t>
            </a:r>
            <a:r>
              <a:rPr lang="ar-SA" dirty="0">
                <a:solidFill>
                  <a:srgbClr val="002060"/>
                </a:solidFill>
                <a:cs typeface="Akhbar MT" pitchFamily="2" charset="-78"/>
              </a:rPr>
              <a:t>: </a:t>
            </a:r>
            <a:r>
              <a:rPr lang="ar-SA" dirty="0">
                <a:cs typeface="Akhbar MT" pitchFamily="2" charset="-78"/>
              </a:rPr>
              <a:t>يجب أن تتكون اللجنة الرئيسة من ممثلين من جميع الوحدات الأكاديمية والإدارية الكبيرة في المؤسسة التعليمية (مثلاً الكليات، العمادات المساندة، الإدارات العامة ... الخ) وتكون هذه اللجنة الرئيسة خاصة بهذه المهمة بحيث ينتهي عمل اللجنة عند انتهاء المهمة.  ويمكن  الاستغناء عن هذه اللجنة – إذا رأى صاحب الصلاحية ذلك- في حالة وجود لجنة  دائمة للجودة على أن تكون هذه اللجنة الدائمة ممثلة لجميع الوحدات الكبرى في المؤسسة التعليمية. </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19320529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763688" y="260648"/>
            <a:ext cx="6234346" cy="369332"/>
          </a:xfrm>
          <a:prstGeom prst="rect">
            <a:avLst/>
          </a:prstGeom>
          <a:noFill/>
        </p:spPr>
        <p:txBody>
          <a:bodyPr wrap="square" rtlCol="1">
            <a:spAutoFit/>
          </a:bodyPr>
          <a:lstStyle/>
          <a:p>
            <a:pPr algn="ctr"/>
            <a:r>
              <a:rPr lang="en-US" b="1" dirty="0"/>
              <a:t>The Organizational Structure for writing the Self-Study</a:t>
            </a:r>
            <a:r>
              <a:rPr lang="en-US" dirty="0"/>
              <a:t> </a:t>
            </a:r>
            <a:endParaRPr lang="ar-SA" dirty="0"/>
          </a:p>
        </p:txBody>
      </p:sp>
      <p:pic>
        <p:nvPicPr>
          <p:cNvPr id="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629980"/>
            <a:ext cx="7776864" cy="5390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079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1681931"/>
            <a:ext cx="8229600" cy="1143000"/>
          </a:xfrm>
        </p:spPr>
        <p:txBody>
          <a:bodyPr>
            <a:normAutofit/>
          </a:bodyPr>
          <a:lstStyle/>
          <a:p>
            <a:r>
              <a:rPr lang="ar-SA" sz="3200" b="1" dirty="0">
                <a:cs typeface="PT Bold Heading" panose="02010400000000000000" pitchFamily="2" charset="-78"/>
              </a:rPr>
              <a:t>مهام ومسئوليات اللجان العاملة في المشروع: </a:t>
            </a:r>
            <a:r>
              <a:rPr lang="en-US" sz="3200" dirty="0">
                <a:cs typeface="PT Bold Heading" panose="02010400000000000000" pitchFamily="2" charset="-78"/>
              </a:rPr>
              <a:t/>
            </a:r>
            <a:br>
              <a:rPr lang="en-US" sz="3200" dirty="0">
                <a:cs typeface="PT Bold Heading" panose="02010400000000000000" pitchFamily="2" charset="-78"/>
              </a:rPr>
            </a:br>
            <a:endParaRPr lang="ar-SA" sz="3200" dirty="0">
              <a:cs typeface="PT Bold Heading" panose="02010400000000000000" pitchFamily="2" charset="-78"/>
            </a:endParaRPr>
          </a:p>
        </p:txBody>
      </p:sp>
      <p:sp>
        <p:nvSpPr>
          <p:cNvPr id="5" name="Content Placeholder 2"/>
          <p:cNvSpPr>
            <a:spLocks noGrp="1"/>
          </p:cNvSpPr>
          <p:nvPr>
            <p:ph idx="1"/>
          </p:nvPr>
        </p:nvSpPr>
        <p:spPr>
          <a:xfrm>
            <a:off x="457200" y="3007493"/>
            <a:ext cx="8229600" cy="4525963"/>
          </a:xfrm>
        </p:spPr>
        <p:txBody>
          <a:bodyPr/>
          <a:lstStyle/>
          <a:p>
            <a:pPr>
              <a:buFont typeface="Wingdings" panose="05000000000000000000" pitchFamily="2" charset="2"/>
              <a:buChar char="§"/>
            </a:pPr>
            <a:r>
              <a:rPr lang="ar-SA" b="1" dirty="0" smtClean="0">
                <a:cs typeface="Akhbar MT" pitchFamily="2" charset="-78"/>
              </a:rPr>
              <a:t>على </a:t>
            </a:r>
            <a:r>
              <a:rPr lang="ar-SA" b="1" dirty="0">
                <a:cs typeface="Akhbar MT" pitchFamily="2" charset="-78"/>
              </a:rPr>
              <a:t>مستوى </a:t>
            </a:r>
            <a:r>
              <a:rPr lang="ar-SA" b="1" dirty="0" smtClean="0">
                <a:cs typeface="Akhbar MT" pitchFamily="2" charset="-78"/>
              </a:rPr>
              <a:t>الجامعة.</a:t>
            </a:r>
            <a:endParaRPr lang="en-US" b="1" dirty="0">
              <a:cs typeface="Akhbar MT" pitchFamily="2" charset="-78"/>
            </a:endParaRPr>
          </a:p>
          <a:p>
            <a:pPr>
              <a:buFont typeface="Wingdings" panose="05000000000000000000" pitchFamily="2" charset="2"/>
              <a:buChar char="§"/>
            </a:pPr>
            <a:r>
              <a:rPr lang="ar-SA" b="1" dirty="0" smtClean="0">
                <a:cs typeface="Akhbar MT" pitchFamily="2" charset="-78"/>
              </a:rPr>
              <a:t>على مستوى الكلية.</a:t>
            </a:r>
          </a:p>
          <a:p>
            <a:pPr>
              <a:buFont typeface="Wingdings" panose="05000000000000000000" pitchFamily="2" charset="2"/>
              <a:buChar char="§"/>
            </a:pPr>
            <a:r>
              <a:rPr lang="ar-SA" b="1" dirty="0" smtClean="0">
                <a:cs typeface="Akhbar MT" pitchFamily="2" charset="-78"/>
              </a:rPr>
              <a:t>على مستوى البرنامج الأكاديمي.</a:t>
            </a:r>
            <a:endParaRPr lang="ar-SA" b="1" dirty="0">
              <a:cs typeface="Akhbar MT" pitchFamily="2" charset="-78"/>
            </a:endParaRPr>
          </a:p>
        </p:txBody>
      </p:sp>
    </p:spTree>
    <p:extLst>
      <p:ext uri="{BB962C8B-B14F-4D97-AF65-F5344CB8AC3E}">
        <p14:creationId xmlns:p14="http://schemas.microsoft.com/office/powerpoint/2010/main" val="4028750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67544" y="836712"/>
            <a:ext cx="8229600" cy="864096"/>
          </a:xfrm>
        </p:spPr>
        <p:txBody>
          <a:bodyPr>
            <a:normAutofit/>
          </a:bodyPr>
          <a:lstStyle/>
          <a:p>
            <a:r>
              <a:rPr lang="ar-SA" sz="2700" b="1" dirty="0">
                <a:cs typeface="PT Bold Heading" panose="02010400000000000000" pitchFamily="2" charset="-78"/>
              </a:rPr>
              <a:t>أولاً : الاستعدادات المطلوبة للقيام بعملية التقويم الذاتي </a:t>
            </a:r>
            <a:r>
              <a:rPr lang="ar-SA" sz="2700" b="1" dirty="0" smtClean="0">
                <a:cs typeface="PT Bold Heading" panose="02010400000000000000" pitchFamily="2" charset="-78"/>
              </a:rPr>
              <a:t>الأولي</a:t>
            </a:r>
            <a:endParaRPr lang="ar-SA" dirty="0"/>
          </a:p>
        </p:txBody>
      </p:sp>
      <p:sp>
        <p:nvSpPr>
          <p:cNvPr id="5" name="Content Placeholder 2"/>
          <p:cNvSpPr>
            <a:spLocks noGrp="1"/>
          </p:cNvSpPr>
          <p:nvPr>
            <p:ph idx="1"/>
          </p:nvPr>
        </p:nvSpPr>
        <p:spPr>
          <a:xfrm>
            <a:off x="457200" y="1888232"/>
            <a:ext cx="8229600" cy="4525963"/>
          </a:xfrm>
        </p:spPr>
        <p:txBody>
          <a:bodyPr>
            <a:normAutofit/>
          </a:bodyPr>
          <a:lstStyle/>
          <a:p>
            <a:pPr lvl="0" algn="just"/>
            <a:r>
              <a:rPr lang="ar-SA" b="1" dirty="0">
                <a:solidFill>
                  <a:srgbClr val="002060"/>
                </a:solidFill>
                <a:cs typeface="Akhbar MT" pitchFamily="2" charset="-78"/>
              </a:rPr>
              <a:t>الحملة الإعلامية:  </a:t>
            </a:r>
            <a:r>
              <a:rPr lang="ar-SA" dirty="0">
                <a:cs typeface="Akhbar MT" pitchFamily="2" charset="-78"/>
              </a:rPr>
              <a:t>يجب أن تسبق عملية التقويم الذاتي الأولي حملة إعلامية عامة ومنظمة على مستوى المؤسسة التعليمية يتم من خلالها إعلام جميع المنتمين إلى المؤسسة التعليمية (أعضاء هيئة التدريس ، والمسؤولين والطلاب ، والموظفين) وأصحاب المصلحة المهمين أو الأساسيين (مثل جهات التوظيف الكبرى والجهات المهنية وأولياء أمور الطلبة المسجلين في المؤسسة التعليمية) بأن المؤسسة التعليمية ستقوم بعملية تقويم ذاتي أولي  للجودة، مع إطلاعهم على بعض جوانب عملية التقويم الذاتي الأولي وفترته  وأهدافه ومتطلباته، وخطواته ومراحله، والأدوار المناطة بكل فئة أو جهة داخل الجامعة، بالإضافة إلى ذكر بعض الفوائد المتوقعة </a:t>
            </a:r>
            <a:r>
              <a:rPr lang="ar-SA" dirty="0" smtClean="0">
                <a:cs typeface="Akhbar MT" pitchFamily="2" charset="-78"/>
              </a:rPr>
              <a:t>منه.</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389709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1609923"/>
            <a:ext cx="8229600" cy="1143000"/>
          </a:xfrm>
        </p:spPr>
        <p:txBody>
          <a:bodyPr>
            <a:normAutofit/>
          </a:bodyPr>
          <a:lstStyle/>
          <a:p>
            <a:r>
              <a:rPr lang="ar-SA" sz="4000" dirty="0" smtClean="0">
                <a:solidFill>
                  <a:srgbClr val="002060"/>
                </a:solidFill>
                <a:cs typeface="PT Bold Heading" panose="02010400000000000000" pitchFamily="2" charset="-78"/>
              </a:rPr>
              <a:t>أهداف البرنامج</a:t>
            </a:r>
            <a:endParaRPr lang="ar-SA" sz="4000" dirty="0">
              <a:solidFill>
                <a:srgbClr val="002060"/>
              </a:solidFill>
              <a:cs typeface="PT Bold Heading" panose="02010400000000000000" pitchFamily="2" charset="-78"/>
            </a:endParaRPr>
          </a:p>
        </p:txBody>
      </p:sp>
      <p:sp>
        <p:nvSpPr>
          <p:cNvPr id="5" name="Content Placeholder 2"/>
          <p:cNvSpPr>
            <a:spLocks noGrp="1"/>
          </p:cNvSpPr>
          <p:nvPr>
            <p:ph idx="1"/>
          </p:nvPr>
        </p:nvSpPr>
        <p:spPr>
          <a:xfrm>
            <a:off x="457200" y="2935485"/>
            <a:ext cx="8229600" cy="4525963"/>
          </a:xfrm>
        </p:spPr>
        <p:txBody>
          <a:bodyPr/>
          <a:lstStyle/>
          <a:p>
            <a:r>
              <a:rPr lang="ar-SA" b="1" dirty="0" smtClean="0">
                <a:latin typeface="Arabic Typesetting" panose="03020402040406030203" pitchFamily="66" charset="-78"/>
                <a:cs typeface="Arabic Typesetting" panose="03020402040406030203" pitchFamily="66" charset="-78"/>
              </a:rPr>
              <a:t>يهدف البرنامج إلى تعريف المشاركين بما يلي</a:t>
            </a:r>
            <a:r>
              <a:rPr lang="ar-EG" b="1" dirty="0" smtClean="0">
                <a:latin typeface="Arabic Typesetting" panose="03020402040406030203" pitchFamily="66" charset="-78"/>
                <a:cs typeface="Arabic Typesetting" panose="03020402040406030203" pitchFamily="66" charset="-78"/>
              </a:rPr>
              <a:t>:</a:t>
            </a:r>
            <a:endParaRPr lang="ar-EG" b="1" dirty="0">
              <a:latin typeface="Arabic Typesetting" panose="03020402040406030203" pitchFamily="66" charset="-78"/>
              <a:cs typeface="Arabic Typesetting" panose="03020402040406030203" pitchFamily="66" charset="-78"/>
            </a:endParaRPr>
          </a:p>
          <a:p>
            <a:pPr>
              <a:buFont typeface="Wingdings" panose="05000000000000000000" pitchFamily="2" charset="2"/>
              <a:buChar char="ü"/>
            </a:pPr>
            <a:r>
              <a:rPr lang="ar-SA" b="1" dirty="0" smtClean="0">
                <a:solidFill>
                  <a:srgbClr val="002060"/>
                </a:solidFill>
                <a:latin typeface="Arabic Typesetting" panose="03020402040406030203" pitchFamily="66" charset="-78"/>
                <a:cs typeface="Arabic Typesetting" panose="03020402040406030203" pitchFamily="66" charset="-78"/>
              </a:rPr>
              <a:t>ماهية </a:t>
            </a:r>
            <a:r>
              <a:rPr lang="ar-SA" b="1" dirty="0">
                <a:solidFill>
                  <a:srgbClr val="002060"/>
                </a:solidFill>
                <a:latin typeface="Arabic Typesetting" panose="03020402040406030203" pitchFamily="66" charset="-78"/>
                <a:cs typeface="Arabic Typesetting" panose="03020402040406030203" pitchFamily="66" charset="-78"/>
              </a:rPr>
              <a:t>و أهداف  التقويم الذاتي الأولي. </a:t>
            </a:r>
          </a:p>
          <a:p>
            <a:pPr>
              <a:buFont typeface="Wingdings" panose="05000000000000000000" pitchFamily="2" charset="2"/>
              <a:buChar char="ü"/>
            </a:pPr>
            <a:r>
              <a:rPr lang="ar-SA" b="1" dirty="0" smtClean="0">
                <a:solidFill>
                  <a:srgbClr val="002060"/>
                </a:solidFill>
                <a:latin typeface="Arabic Typesetting" panose="03020402040406030203" pitchFamily="66" charset="-78"/>
                <a:cs typeface="Arabic Typesetting" panose="03020402040406030203" pitchFamily="66" charset="-78"/>
              </a:rPr>
              <a:t>إجراءات </a:t>
            </a:r>
            <a:r>
              <a:rPr lang="ar-SA" b="1" dirty="0">
                <a:solidFill>
                  <a:srgbClr val="002060"/>
                </a:solidFill>
                <a:latin typeface="Arabic Typesetting" panose="03020402040406030203" pitchFamily="66" charset="-78"/>
                <a:cs typeface="Arabic Typesetting" panose="03020402040406030203" pitchFamily="66" charset="-78"/>
              </a:rPr>
              <a:t>وعناصر عملية التقويم الذاتي الأولي.</a:t>
            </a:r>
            <a:endParaRPr lang="en-GB" b="1" dirty="0">
              <a:solidFill>
                <a:srgbClr val="002060"/>
              </a:solidFill>
              <a:latin typeface="Arabic Typesetting" panose="03020402040406030203" pitchFamily="66" charset="-78"/>
              <a:cs typeface="Arabic Typesetting" panose="03020402040406030203" pitchFamily="66" charset="-78"/>
            </a:endParaRPr>
          </a:p>
          <a:p>
            <a:pPr marL="0" indent="0">
              <a:buNone/>
            </a:pPr>
            <a:endParaRPr lang="ar-SA" dirty="0"/>
          </a:p>
        </p:txBody>
      </p:sp>
    </p:spTree>
    <p:extLst>
      <p:ext uri="{BB962C8B-B14F-4D97-AF65-F5344CB8AC3E}">
        <p14:creationId xmlns:p14="http://schemas.microsoft.com/office/powerpoint/2010/main" val="2595845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701824"/>
            <a:ext cx="8229600" cy="1143000"/>
          </a:xfrm>
        </p:spPr>
        <p:txBody>
          <a:bodyPr>
            <a:normAutofit/>
          </a:bodyPr>
          <a:lstStyle/>
          <a:p>
            <a:r>
              <a:rPr lang="ar-SA" sz="2400" b="1" dirty="0">
                <a:cs typeface="PT Bold Heading" panose="02010400000000000000" pitchFamily="2" charset="-78"/>
              </a:rPr>
              <a:t>أولاً : الاستعدادات المطلوبة للقيام بعملية التقويم الذاتي </a:t>
            </a:r>
            <a:r>
              <a:rPr lang="ar-SA" sz="2400" b="1" dirty="0" smtClean="0">
                <a:cs typeface="PT Bold Heading" panose="02010400000000000000" pitchFamily="2" charset="-78"/>
              </a:rPr>
              <a:t>الأولي</a:t>
            </a:r>
            <a:endParaRPr lang="ar-SA" sz="2400" dirty="0"/>
          </a:p>
        </p:txBody>
      </p:sp>
      <p:sp>
        <p:nvSpPr>
          <p:cNvPr id="5" name="Content Placeholder 2"/>
          <p:cNvSpPr>
            <a:spLocks noGrp="1"/>
          </p:cNvSpPr>
          <p:nvPr>
            <p:ph idx="1"/>
          </p:nvPr>
        </p:nvSpPr>
        <p:spPr>
          <a:xfrm>
            <a:off x="457200" y="1802234"/>
            <a:ext cx="8229600" cy="4525963"/>
          </a:xfrm>
        </p:spPr>
        <p:txBody>
          <a:bodyPr>
            <a:normAutofit lnSpcReduction="10000"/>
          </a:bodyPr>
          <a:lstStyle/>
          <a:p>
            <a:pPr lvl="0" algn="just"/>
            <a:r>
              <a:rPr lang="ar-SA" b="1" dirty="0">
                <a:solidFill>
                  <a:srgbClr val="002060"/>
                </a:solidFill>
                <a:cs typeface="Akhbar MT" pitchFamily="2" charset="-78"/>
              </a:rPr>
              <a:t>مشاركات الأفراد</a:t>
            </a:r>
            <a:r>
              <a:rPr lang="ar-SA" dirty="0">
                <a:solidFill>
                  <a:srgbClr val="002060"/>
                </a:solidFill>
                <a:cs typeface="Akhbar MT" pitchFamily="2" charset="-78"/>
              </a:rPr>
              <a:t>: </a:t>
            </a:r>
            <a:r>
              <a:rPr lang="ar-SA" dirty="0">
                <a:cs typeface="Akhbar MT" pitchFamily="2" charset="-78"/>
              </a:rPr>
              <a:t>يجب أن يبين الإعلان أنواع الفرص و أساليب المشاركة التي يمكن للأفراد، سواء من داخل المؤسسة التعليمية أو من خارجها، الإسهام من خلالها بتقديم اقتراحاتهم وملاحظاتهم البنأة  لنجاح عملية التقويم الذاتي الأولي .  كذلك  يجب التأكيد هنا  على أن عملية التقويم الذاتي الأولي ستكون عملية  كبيرة تتطلب جهد وتعاون عدد كبير من المسؤولين والعاملين في المؤسسة التعليمية، وهذا الأمر يجعل مهمة تنفيذ خطة العمل تقع على أفراد كثيرين مما يمنع أن ينسب النجاح في هذا العمل إلى فرد واحد أو مجموعة واحدة  في المؤسسة التعليمية،  كما أنه  يتيح الفرصة أمام جميع الأشخاص والوحدات في المؤسسة التعليمية للمشاركة بصورة كبيرة  وفاعلة  في هذا العمل الهام .</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4055253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485800"/>
            <a:ext cx="8229600" cy="1143000"/>
          </a:xfrm>
        </p:spPr>
        <p:txBody>
          <a:bodyPr>
            <a:normAutofit/>
          </a:bodyPr>
          <a:lstStyle/>
          <a:p>
            <a:r>
              <a:rPr lang="ar-SA" sz="2400" b="1" dirty="0">
                <a:cs typeface="PT Bold Heading" panose="02010400000000000000" pitchFamily="2" charset="-78"/>
              </a:rPr>
              <a:t>أولاً : الاستعدادات المطلوبة للقيام بعملية التقويم الذاتي </a:t>
            </a:r>
            <a:r>
              <a:rPr lang="ar-SA" sz="2400" b="1" dirty="0" smtClean="0">
                <a:cs typeface="PT Bold Heading" panose="02010400000000000000" pitchFamily="2" charset="-78"/>
              </a:rPr>
              <a:t>الأولي</a:t>
            </a:r>
            <a:endParaRPr lang="ar-SA" sz="2400" dirty="0"/>
          </a:p>
        </p:txBody>
      </p:sp>
      <p:sp>
        <p:nvSpPr>
          <p:cNvPr id="5" name="Content Placeholder 2"/>
          <p:cNvSpPr>
            <a:spLocks noGrp="1"/>
          </p:cNvSpPr>
          <p:nvPr>
            <p:ph idx="1"/>
          </p:nvPr>
        </p:nvSpPr>
        <p:spPr>
          <a:xfrm>
            <a:off x="457200" y="1600200"/>
            <a:ext cx="8229600" cy="5069160"/>
          </a:xfrm>
        </p:spPr>
        <p:txBody>
          <a:bodyPr>
            <a:normAutofit lnSpcReduction="10000"/>
          </a:bodyPr>
          <a:lstStyle/>
          <a:p>
            <a:pPr lvl="0" algn="just"/>
            <a:r>
              <a:rPr lang="ar-SA" b="1" dirty="0">
                <a:solidFill>
                  <a:srgbClr val="002060"/>
                </a:solidFill>
                <a:cs typeface="Akhbar MT" pitchFamily="2" charset="-78"/>
              </a:rPr>
              <a:t>أسس عملية التقويم:  </a:t>
            </a:r>
            <a:r>
              <a:rPr lang="ar-SA" dirty="0">
                <a:cs typeface="Akhbar MT" pitchFamily="2" charset="-78"/>
              </a:rPr>
              <a:t>توصي الهيئة بأن تتم عمليات التقويم وفقاً للمعايير الإحدى عشر التي حددتها الهيئة كمعايير لضمان الجودة والاعتماد الأكاديمي، بحيث يسند لكل لجنة فرعية أو فريق عمل مهمة تقويم الوضع القائم المرتبط بمعيار أو أكثر من المعايير الإحدى عشر.   و من الإجراءات العامة والفاعلة التي يوصى بها عند القيام بهذه العملية تكوين لجان فرعية وفرق عمل تختص بتقويم أنشطة محددة وكتابة تقارير عنها، تسلم لرئيس اللجنة الرئيسة.  وفي هذا الإطار، يمكن لبعض اللجان الفرعية أن تقوم بتقويم الوضع المرتبط بعدد من المعايير المتشابهة، وخاصة المعايير المرتبطة بالتقويم المؤسسي.  أما على مستوى التقويم البرامجي فيمكن  أن تكون هناك لجنة واحدة أو اثنتين تتولى تقويم كل قسم أو برنامج علمي بصورة كاملة</a:t>
            </a:r>
            <a:r>
              <a:rPr lang="ar-SA" b="1" i="1" dirty="0">
                <a:cs typeface="Akhbar MT" pitchFamily="2" charset="-78"/>
              </a:rPr>
              <a:t>.</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13371659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116632"/>
            <a:ext cx="8229600" cy="1143000"/>
          </a:xfrm>
        </p:spPr>
        <p:txBody>
          <a:bodyPr>
            <a:normAutofit/>
          </a:bodyPr>
          <a:lstStyle/>
          <a:p>
            <a:r>
              <a:rPr lang="ar-SA" sz="2400" b="1" dirty="0">
                <a:cs typeface="PT Bold Heading" panose="02010400000000000000" pitchFamily="2" charset="-78"/>
              </a:rPr>
              <a:t>ثانياً:  طريقة تنفيذ التقويم الذاتي الأولي</a:t>
            </a:r>
            <a:endParaRPr lang="ar-SA" sz="2400" dirty="0"/>
          </a:p>
        </p:txBody>
      </p:sp>
      <p:sp>
        <p:nvSpPr>
          <p:cNvPr id="5" name="Content Placeholder 2"/>
          <p:cNvSpPr>
            <a:spLocks noGrp="1"/>
          </p:cNvSpPr>
          <p:nvPr>
            <p:ph idx="1"/>
          </p:nvPr>
        </p:nvSpPr>
        <p:spPr>
          <a:xfrm>
            <a:off x="457200" y="1442194"/>
            <a:ext cx="8229600" cy="5069160"/>
          </a:xfrm>
        </p:spPr>
        <p:txBody>
          <a:bodyPr>
            <a:normAutofit/>
          </a:bodyPr>
          <a:lstStyle/>
          <a:p>
            <a:pPr lvl="0" algn="just"/>
            <a:r>
              <a:rPr lang="ar-SA" b="1" dirty="0">
                <a:solidFill>
                  <a:srgbClr val="002060"/>
                </a:solidFill>
                <a:cs typeface="Akhbar MT" pitchFamily="2" charset="-78"/>
              </a:rPr>
              <a:t>استخدام مقاييس التقويم</a:t>
            </a:r>
            <a:r>
              <a:rPr lang="ar-SA" dirty="0">
                <a:solidFill>
                  <a:srgbClr val="002060"/>
                </a:solidFill>
                <a:cs typeface="Akhbar MT" pitchFamily="2" charset="-78"/>
              </a:rPr>
              <a:t>: </a:t>
            </a:r>
            <a:r>
              <a:rPr lang="ar-SA" dirty="0">
                <a:cs typeface="Akhbar MT" pitchFamily="2" charset="-78"/>
              </a:rPr>
              <a:t>أعدت الهيئة وثيقة مقاييس التقويم الذاتي الخاصة بمعايير الجودة الإحدى عشر  لاستخدامها في التقويم المؤسسي والتقويم البرامجي بغرض الاعتماد الأكاديمي   لمؤسسات التعليم العالي.   وتدرك الهيئة أنه من غير المتوقع حاليا أن تتمكن كثير من الجامعات ومؤسسات التعليم الأخرى من تحقيق متطلبات جميع المعايير الإحدى عشرة المعتمدة من قبل الهيئة بصورة كاملة.  على كل حال، تؤكد الهيئة على أهمية استخدام جميع مقاييس التقويم الذاتي المعتمدة في وثائقها  في عملية التقويم الذاتي الأولي كمقاييس إرشادية للقضايا أو الجوانب التي يجب مراعاتها أو التركيز عليها لأنها ستكون الأساس في عملية التقويم الحقيقي للجودة فيما بعد.</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3910417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202630"/>
            <a:ext cx="8229600" cy="1143000"/>
          </a:xfrm>
        </p:spPr>
        <p:txBody>
          <a:bodyPr>
            <a:normAutofit/>
          </a:bodyPr>
          <a:lstStyle/>
          <a:p>
            <a:r>
              <a:rPr lang="en-US" sz="2400" b="1" dirty="0">
                <a:cs typeface="PT Bold Heading" panose="02010400000000000000" pitchFamily="2" charset="-78"/>
              </a:rPr>
              <a:t> </a:t>
            </a:r>
            <a:r>
              <a:rPr lang="ar-SA" sz="2400" b="1" dirty="0">
                <a:cs typeface="PT Bold Heading" panose="02010400000000000000" pitchFamily="2" charset="-78"/>
              </a:rPr>
              <a:t>ثانياً:  طريقة تنفيذ التقويم الذاتي الأولي </a:t>
            </a:r>
            <a:endParaRPr lang="ar-SA" sz="2400" dirty="0">
              <a:cs typeface="PT Bold Heading" panose="02010400000000000000" pitchFamily="2" charset="-78"/>
            </a:endParaRPr>
          </a:p>
        </p:txBody>
      </p:sp>
      <p:sp>
        <p:nvSpPr>
          <p:cNvPr id="5" name="Content Placeholder 2"/>
          <p:cNvSpPr>
            <a:spLocks noGrp="1"/>
          </p:cNvSpPr>
          <p:nvPr>
            <p:ph idx="1"/>
          </p:nvPr>
        </p:nvSpPr>
        <p:spPr>
          <a:xfrm>
            <a:off x="457200" y="1528192"/>
            <a:ext cx="8229600" cy="5141168"/>
          </a:xfrm>
        </p:spPr>
        <p:txBody>
          <a:bodyPr>
            <a:normAutofit fontScale="92500" lnSpcReduction="10000"/>
          </a:bodyPr>
          <a:lstStyle/>
          <a:p>
            <a:pPr lvl="0" algn="just"/>
            <a:r>
              <a:rPr lang="ar-SA" b="1" dirty="0">
                <a:solidFill>
                  <a:srgbClr val="002060"/>
                </a:solidFill>
                <a:cs typeface="Akhbar MT" pitchFamily="2" charset="-78"/>
              </a:rPr>
              <a:t>اعتماد الخطط والآليات</a:t>
            </a:r>
            <a:r>
              <a:rPr lang="ar-SA" dirty="0">
                <a:solidFill>
                  <a:srgbClr val="002060"/>
                </a:solidFill>
                <a:cs typeface="Akhbar MT" pitchFamily="2" charset="-78"/>
              </a:rPr>
              <a:t>: </a:t>
            </a:r>
            <a:r>
              <a:rPr lang="ar-SA" dirty="0">
                <a:cs typeface="Akhbar MT" pitchFamily="2" charset="-78"/>
              </a:rPr>
              <a:t>يجب أن تكون جميع الخطط والآليات التي توضع لتنفيذ جوانب محددة  من التقويم الذاتي الأولي من قبل فرق العمل و اللجان الفرعية معتمدة وموافق عليها من قبل رئيس اللجنة الرئيسة أو من قبل اللجنة ككل قبل أن يتم البدء في تنفيذها، وذلك من اجل ضمان دقة التنفيذ والتناسق في أساليب التقويم المستخدمة بين اللجان الفرعية المختلفة في المؤسسة التعليمية.</a:t>
            </a:r>
            <a:endParaRPr lang="en-US" dirty="0">
              <a:cs typeface="Akhbar MT" pitchFamily="2" charset="-78"/>
            </a:endParaRPr>
          </a:p>
          <a:p>
            <a:pPr marL="0" indent="0" algn="just">
              <a:buNone/>
            </a:pPr>
            <a:r>
              <a:rPr lang="en-US" dirty="0">
                <a:cs typeface="Akhbar MT" pitchFamily="2" charset="-78"/>
              </a:rPr>
              <a:t> </a:t>
            </a:r>
          </a:p>
          <a:p>
            <a:pPr lvl="0" algn="just"/>
            <a:r>
              <a:rPr lang="ar-SA" b="1" dirty="0">
                <a:solidFill>
                  <a:srgbClr val="002060"/>
                </a:solidFill>
                <a:cs typeface="Akhbar MT" pitchFamily="2" charset="-78"/>
              </a:rPr>
              <a:t>إسهام المسؤولين في المؤسسة التعليمية في التقويم الذاتي: </a:t>
            </a:r>
            <a:r>
              <a:rPr lang="ar-SA" dirty="0">
                <a:cs typeface="Akhbar MT" pitchFamily="2" charset="-78"/>
              </a:rPr>
              <a:t>يجب أن تحرص اللجنة الرئيسة على أن يكون للأفراد المسؤولين بشكل مباشر عن الإدارات والوحدات  و الأنشطة العلمية والإدارية في المؤسسة التعليمية في الجامعة دور مباشر في عملية التقويم الذاتي الأولي لهذه الأنشطة، كما يجب أن تؤخذ اقتراحاتهم  وتوجيهاتهم  المفيدة بعين الاعتبار.   </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3236601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67544" y="116632"/>
            <a:ext cx="8229600" cy="922114"/>
          </a:xfrm>
        </p:spPr>
        <p:txBody>
          <a:bodyPr>
            <a:normAutofit/>
          </a:bodyPr>
          <a:lstStyle/>
          <a:p>
            <a:r>
              <a:rPr lang="ar-SA" sz="2400" b="1" dirty="0">
                <a:cs typeface="PT Bold Heading" panose="02010400000000000000" pitchFamily="2" charset="-78"/>
              </a:rPr>
              <a:t>ثانياً:  طريقة تنفيذ التقويم الذاتي الأولي</a:t>
            </a:r>
            <a:endParaRPr lang="ar-SA" sz="2400" dirty="0"/>
          </a:p>
        </p:txBody>
      </p:sp>
      <p:sp>
        <p:nvSpPr>
          <p:cNvPr id="5" name="Content Placeholder 2"/>
          <p:cNvSpPr>
            <a:spLocks noGrp="1"/>
          </p:cNvSpPr>
          <p:nvPr>
            <p:ph idx="1"/>
          </p:nvPr>
        </p:nvSpPr>
        <p:spPr>
          <a:xfrm>
            <a:off x="179512" y="980728"/>
            <a:ext cx="8856984" cy="5877272"/>
          </a:xfrm>
        </p:spPr>
        <p:txBody>
          <a:bodyPr>
            <a:normAutofit fontScale="92500"/>
          </a:bodyPr>
          <a:lstStyle/>
          <a:p>
            <a:pPr marL="0" lvl="0" indent="0" algn="just">
              <a:buNone/>
            </a:pPr>
            <a:r>
              <a:rPr lang="ar-SA" b="1" dirty="0">
                <a:solidFill>
                  <a:srgbClr val="002060"/>
                </a:solidFill>
                <a:cs typeface="Akhbar MT" pitchFamily="2" charset="-78"/>
              </a:rPr>
              <a:t>إسهام المستفيدين بصورة مباشرة من أنشطة المؤسسة التعليمية في التقويم الذاتي: </a:t>
            </a:r>
            <a:endParaRPr lang="ar-SA" b="1" dirty="0" smtClean="0">
              <a:solidFill>
                <a:srgbClr val="002060"/>
              </a:solidFill>
              <a:cs typeface="Akhbar MT" pitchFamily="2" charset="-78"/>
            </a:endParaRPr>
          </a:p>
          <a:p>
            <a:pPr lvl="0" algn="just"/>
            <a:r>
              <a:rPr lang="ar-SA" dirty="0" smtClean="0">
                <a:solidFill>
                  <a:srgbClr val="002060"/>
                </a:solidFill>
                <a:cs typeface="Akhbar MT" pitchFamily="2" charset="-78"/>
              </a:rPr>
              <a:t> </a:t>
            </a:r>
            <a:r>
              <a:rPr lang="ar-SA" dirty="0">
                <a:cs typeface="Akhbar MT" pitchFamily="2" charset="-78"/>
              </a:rPr>
              <a:t>يجب الاستفادة من مشاركات الأفراد المطلعين والمستفيدين بصورة مباشرة من أنشطة المؤسسة التعليمية، بما في ذلك الطلبة وغيرهم من أرباب العمل وأصحاب المصلحة وكذلك لمجتمع الجامعة الذين ليس لهم علاقة مباشرة بعملية التقويم الذاتي الأولي،  وذلك لتحقيق قدر معين من الحيادية والموضوعية في الحكم على أداء المؤسسة.  كما ينبغي أن تتيح عملية التقويم الذاتي الأولي الاستفادة من ملاحظات ونصائح الشرائح المختلفة من المستفيدين من الخدمات التي تقدمها المؤسسة التعليمية (الأساتذة والطلاب والموظفين)، والاستفادة أيضاً من جميع الآراء  أو الشواهد المتاحة في الوحدات العلمية والإدارية داخل المؤسسة التعليمية حول  مدى توفر الجودة  لديها،  أما في حالة عدم وجود أدلة وشواهد على الجودة في أنشطة المؤسسة التعليمية أو بعض وحداتها، فإن هذا الأمر يعد بحد ذاته  من قضايا الجودة التي يجب التحدث عنها بصراحة في تقرير التقويم الذاتي الأولي.</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2808067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1465907"/>
            <a:ext cx="8229600" cy="1143000"/>
          </a:xfrm>
        </p:spPr>
        <p:txBody>
          <a:bodyPr>
            <a:normAutofit/>
          </a:bodyPr>
          <a:lstStyle/>
          <a:p>
            <a:r>
              <a:rPr lang="ar-SA" sz="3200" dirty="0">
                <a:cs typeface="PT Bold Heading" panose="02010400000000000000" pitchFamily="2" charset="-78"/>
              </a:rPr>
              <a:t>مراحل </a:t>
            </a:r>
            <a:r>
              <a:rPr lang="ar-SA" sz="3200" dirty="0" smtClean="0">
                <a:cs typeface="PT Bold Heading" panose="02010400000000000000" pitchFamily="2" charset="-78"/>
              </a:rPr>
              <a:t>مشروع الدراسة الذاتية الأولية</a:t>
            </a:r>
            <a:r>
              <a:rPr lang="en-US" sz="3200" dirty="0">
                <a:cs typeface="PT Bold Heading" panose="02010400000000000000" pitchFamily="2" charset="-78"/>
              </a:rPr>
              <a:t/>
            </a:r>
            <a:br>
              <a:rPr lang="en-US" sz="3200" dirty="0">
                <a:cs typeface="PT Bold Heading" panose="02010400000000000000" pitchFamily="2" charset="-78"/>
              </a:rPr>
            </a:br>
            <a:endParaRPr lang="ar-SA" sz="3200" dirty="0">
              <a:cs typeface="PT Bold Heading" panose="02010400000000000000" pitchFamily="2" charset="-78"/>
            </a:endParaRPr>
          </a:p>
        </p:txBody>
      </p:sp>
      <p:sp>
        <p:nvSpPr>
          <p:cNvPr id="5" name="Content Placeholder 2"/>
          <p:cNvSpPr>
            <a:spLocks noGrp="1"/>
          </p:cNvSpPr>
          <p:nvPr>
            <p:ph idx="1"/>
          </p:nvPr>
        </p:nvSpPr>
        <p:spPr>
          <a:xfrm>
            <a:off x="457200" y="2791469"/>
            <a:ext cx="8229600" cy="4525963"/>
          </a:xfrm>
        </p:spPr>
        <p:txBody>
          <a:bodyPr/>
          <a:lstStyle/>
          <a:p>
            <a:pPr algn="just"/>
            <a:r>
              <a:rPr lang="ar-SA" b="1" dirty="0" smtClean="0">
                <a:cs typeface="Akhbar MT" pitchFamily="2" charset="-78"/>
              </a:rPr>
              <a:t>ويتضمن </a:t>
            </a:r>
            <a:r>
              <a:rPr lang="ar-SA" b="1" dirty="0">
                <a:cs typeface="Akhbar MT" pitchFamily="2" charset="-78"/>
              </a:rPr>
              <a:t>المشروع المراحل التالية:</a:t>
            </a:r>
            <a:endParaRPr lang="en-US" dirty="0">
              <a:cs typeface="Akhbar MT" pitchFamily="2" charset="-78"/>
            </a:endParaRPr>
          </a:p>
          <a:p>
            <a:pPr lvl="0" algn="just"/>
            <a:r>
              <a:rPr lang="ar-SA" b="1" dirty="0">
                <a:cs typeface="Akhbar MT" pitchFamily="2" charset="-78"/>
              </a:rPr>
              <a:t>المرحلة الأولى: (وضع الخطة التنفيذية - تشكيل اللجان، وفرق العمل)</a:t>
            </a:r>
            <a:endParaRPr lang="en-US" dirty="0">
              <a:cs typeface="Akhbar MT" pitchFamily="2" charset="-78"/>
            </a:endParaRPr>
          </a:p>
          <a:p>
            <a:pPr lvl="0" algn="just"/>
            <a:r>
              <a:rPr lang="ar-SA" b="1" dirty="0">
                <a:cs typeface="Akhbar MT" pitchFamily="2" charset="-78"/>
              </a:rPr>
              <a:t>المرحلة الثانية: الإعلان عن عملية التقويم الذاتي الأولي. </a:t>
            </a:r>
            <a:endParaRPr lang="en-US" dirty="0">
              <a:cs typeface="Akhbar MT" pitchFamily="2" charset="-78"/>
            </a:endParaRPr>
          </a:p>
          <a:p>
            <a:pPr lvl="0" algn="just"/>
            <a:r>
              <a:rPr lang="ar-SA" b="1" dirty="0">
                <a:cs typeface="Akhbar MT" pitchFamily="2" charset="-78"/>
              </a:rPr>
              <a:t>المرحلة الثالثة: بدء عملية التقويم الذاتي الأولي ووضع التقدير النجمي.</a:t>
            </a:r>
            <a:endParaRPr lang="en-US" dirty="0">
              <a:cs typeface="Akhbar MT" pitchFamily="2" charset="-78"/>
            </a:endParaRPr>
          </a:p>
          <a:p>
            <a:endParaRPr lang="ar-SA" dirty="0"/>
          </a:p>
        </p:txBody>
      </p:sp>
    </p:spTree>
    <p:extLst>
      <p:ext uri="{BB962C8B-B14F-4D97-AF65-F5344CB8AC3E}">
        <p14:creationId xmlns:p14="http://schemas.microsoft.com/office/powerpoint/2010/main" val="3603346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908720"/>
            <a:ext cx="8229600" cy="1143000"/>
          </a:xfrm>
        </p:spPr>
        <p:txBody>
          <a:bodyPr>
            <a:normAutofit/>
          </a:bodyPr>
          <a:lstStyle/>
          <a:p>
            <a:r>
              <a:rPr lang="ar-SA" sz="3200" dirty="0">
                <a:cs typeface="PT Bold Heading" panose="02010400000000000000" pitchFamily="2" charset="-78"/>
              </a:rPr>
              <a:t>مراحل مشروع الدراسة الذاتية الأولية</a:t>
            </a:r>
            <a:endParaRPr lang="ar-SA" sz="3200" dirty="0"/>
          </a:p>
        </p:txBody>
      </p:sp>
      <p:sp>
        <p:nvSpPr>
          <p:cNvPr id="5" name="Content Placeholder 2"/>
          <p:cNvSpPr>
            <a:spLocks noGrp="1"/>
          </p:cNvSpPr>
          <p:nvPr>
            <p:ph idx="1"/>
          </p:nvPr>
        </p:nvSpPr>
        <p:spPr>
          <a:xfrm>
            <a:off x="457200" y="2234282"/>
            <a:ext cx="8229600" cy="4525963"/>
          </a:xfrm>
        </p:spPr>
        <p:txBody>
          <a:bodyPr/>
          <a:lstStyle/>
          <a:p>
            <a:pPr lvl="0" algn="just"/>
            <a:r>
              <a:rPr lang="ar-SA" b="1" dirty="0">
                <a:cs typeface="Akhbar MT" pitchFamily="2" charset="-78"/>
              </a:rPr>
              <a:t>المرحلة الرابعة (كتابة التقرير الوصفي :نقاط القوة ونقاط الضعف وأوليات التحسين</a:t>
            </a:r>
            <a:r>
              <a:rPr lang="ar-SA" b="1" dirty="0" smtClean="0">
                <a:cs typeface="Akhbar MT" pitchFamily="2" charset="-78"/>
              </a:rPr>
              <a:t>)</a:t>
            </a:r>
          </a:p>
          <a:p>
            <a:pPr algn="just"/>
            <a:r>
              <a:rPr lang="ar-SA" b="1" dirty="0">
                <a:cs typeface="Akhbar MT" pitchFamily="2" charset="-78"/>
              </a:rPr>
              <a:t>المرحلة الخامسة:جمع التقارير الفرعية من كل اللجان وتنظيمها ومراجعتها ودمجها في التقرير النهائي.</a:t>
            </a:r>
            <a:endParaRPr lang="en-US" dirty="0">
              <a:cs typeface="Akhbar MT" pitchFamily="2" charset="-78"/>
            </a:endParaRPr>
          </a:p>
          <a:p>
            <a:pPr algn="just"/>
            <a:r>
              <a:rPr lang="ar-SA" b="1" dirty="0">
                <a:cs typeface="Akhbar MT" pitchFamily="2" charset="-78"/>
              </a:rPr>
              <a:t>المرحلة السادسة: إعداد التقرير النهائي للتقويم الذاتي طبقا للإجراءات المتبعة والمحددة من قبل الهيئة الوطنية.</a:t>
            </a:r>
            <a:endParaRPr lang="en-US" dirty="0">
              <a:cs typeface="Akhbar MT" pitchFamily="2" charset="-78"/>
            </a:endParaRPr>
          </a:p>
          <a:p>
            <a:pPr algn="just"/>
            <a:r>
              <a:rPr lang="ar-SA" b="1" dirty="0">
                <a:cs typeface="Akhbar MT" pitchFamily="2" charset="-78"/>
              </a:rPr>
              <a:t>مخرجات المشروع </a:t>
            </a:r>
            <a:endParaRPr lang="en-US" dirty="0">
              <a:cs typeface="Akhbar MT" pitchFamily="2" charset="-78"/>
            </a:endParaRPr>
          </a:p>
          <a:p>
            <a:pPr lvl="0"/>
            <a:endParaRPr lang="en-US" dirty="0"/>
          </a:p>
        </p:txBody>
      </p:sp>
    </p:spTree>
    <p:extLst>
      <p:ext uri="{BB962C8B-B14F-4D97-AF65-F5344CB8AC3E}">
        <p14:creationId xmlns:p14="http://schemas.microsoft.com/office/powerpoint/2010/main" val="2276555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529208" y="274638"/>
            <a:ext cx="8229600" cy="1143000"/>
          </a:xfrm>
        </p:spPr>
        <p:txBody>
          <a:bodyPr>
            <a:normAutofit/>
          </a:bodyPr>
          <a:lstStyle/>
          <a:p>
            <a:r>
              <a:rPr lang="ar-SA" sz="2400" b="1" dirty="0">
                <a:cs typeface="PT Bold Heading" panose="02010400000000000000" pitchFamily="2" charset="-78"/>
              </a:rPr>
              <a:t>ثالثاً : إعداد التقرير النهائي للتقويم الذاتي الأولي</a:t>
            </a:r>
            <a:endParaRPr lang="en-US" sz="2400" dirty="0">
              <a:cs typeface="PT Bold Heading" panose="02010400000000000000" pitchFamily="2" charset="-78"/>
            </a:endParaRPr>
          </a:p>
        </p:txBody>
      </p:sp>
      <p:sp>
        <p:nvSpPr>
          <p:cNvPr id="5" name="Content Placeholder 2"/>
          <p:cNvSpPr>
            <a:spLocks noGrp="1"/>
          </p:cNvSpPr>
          <p:nvPr>
            <p:ph idx="1"/>
          </p:nvPr>
        </p:nvSpPr>
        <p:spPr>
          <a:xfrm>
            <a:off x="251520" y="1268760"/>
            <a:ext cx="8712968" cy="5400600"/>
          </a:xfrm>
        </p:spPr>
        <p:txBody>
          <a:bodyPr>
            <a:normAutofit lnSpcReduction="10000"/>
          </a:bodyPr>
          <a:lstStyle/>
          <a:p>
            <a:pPr lvl="0" algn="just"/>
            <a:r>
              <a:rPr lang="ar-SA" b="1" dirty="0">
                <a:solidFill>
                  <a:srgbClr val="002060"/>
                </a:solidFill>
                <a:cs typeface="Akhbar MT" pitchFamily="2" charset="-78"/>
              </a:rPr>
              <a:t>عناصر التقرير</a:t>
            </a:r>
            <a:r>
              <a:rPr lang="ar-SA" dirty="0">
                <a:solidFill>
                  <a:srgbClr val="002060"/>
                </a:solidFill>
                <a:cs typeface="Akhbar MT" pitchFamily="2" charset="-78"/>
              </a:rPr>
              <a:t>: </a:t>
            </a:r>
            <a:r>
              <a:rPr lang="ar-SA" dirty="0">
                <a:cs typeface="Akhbar MT" pitchFamily="2" charset="-78"/>
              </a:rPr>
              <a:t>يجب أن تنتهي عملية التقويم الذاتي الأولي بإعداد تقرير مفصل عن نتائج عملية التقويم  يتضمن موجزا تنفيذياً  ثم عرضاً للخلفية التي بني عليها التقرير ثم وصفاً  للخطوات التي تم إتباعها في تنفيذ عمليات التقويم المتنوعة، يلي ذلك  عرضاً للنتائج التي تم التوصل إليها من خلال عمليات التقويم المختلفة على المستويين  المؤسسي والبرامجي في الجامعة المعنية (وفق المقاييس المشار إليها سابقاً)، كذلك  تحديد جوانب القوة التي ينبغي المحافظة عليها وتطويرها وجوانب القصور التي تحتاج إلى مزيد من العناية من قبل المسؤولين في الجامعة، مع تقديم ملخص عن البراهين والأدلة التي تدعم النتائج التي ذكرت في التقرير.  كذلك يجب إرفاق جميع تقارير فرق العمل واللجان الفرعية مع التقرير الكلي على أن يرفق بها ملخص تنفيذي يحدد الخطوات التي اتبعت والنتائج التي تم التوصل إليها خلال عملية إعداد هذه التقارير.</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2331192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67544" y="404664"/>
            <a:ext cx="8229600" cy="1143000"/>
          </a:xfrm>
        </p:spPr>
        <p:txBody>
          <a:bodyPr>
            <a:normAutofit/>
          </a:bodyPr>
          <a:lstStyle/>
          <a:p>
            <a:r>
              <a:rPr lang="ar-SA" sz="4000" dirty="0" smtClean="0">
                <a:cs typeface="PT Bold Heading" panose="02010400000000000000" pitchFamily="2" charset="-78"/>
              </a:rPr>
              <a:t>مكونات الدراسة الذاتية</a:t>
            </a:r>
            <a:endParaRPr lang="ar-SA" sz="4000" dirty="0">
              <a:cs typeface="PT Bold Heading" panose="02010400000000000000" pitchFamily="2" charset="-78"/>
            </a:endParaRPr>
          </a:p>
        </p:txBody>
      </p:sp>
      <p:grpSp>
        <p:nvGrpSpPr>
          <p:cNvPr id="5" name="Group 4"/>
          <p:cNvGrpSpPr/>
          <p:nvPr/>
        </p:nvGrpSpPr>
        <p:grpSpPr>
          <a:xfrm>
            <a:off x="549896" y="1804814"/>
            <a:ext cx="8136903" cy="4423370"/>
            <a:chOff x="0" y="0"/>
            <a:chExt cx="6334125" cy="3086100"/>
          </a:xfrm>
        </p:grpSpPr>
        <p:sp>
          <p:nvSpPr>
            <p:cNvPr id="6" name="Oval 5"/>
            <p:cNvSpPr/>
            <p:nvPr/>
          </p:nvSpPr>
          <p:spPr>
            <a:xfrm>
              <a:off x="4581525" y="666750"/>
              <a:ext cx="1752600" cy="1933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1" anchor="ctr">
              <a:noAutofit/>
            </a:bodyPr>
            <a:lstStyle/>
            <a:p>
              <a:pPr algn="ctr" rtl="1">
                <a:spcAft>
                  <a:spcPts val="0"/>
                </a:spcAft>
              </a:pPr>
              <a:r>
                <a:rPr lang="ar-SA" sz="1600" b="1" kern="1200">
                  <a:solidFill>
                    <a:srgbClr val="000000"/>
                  </a:solidFill>
                  <a:effectLst/>
                  <a:ea typeface="Times New Roman"/>
                  <a:cs typeface="Arial"/>
                </a:rPr>
                <a:t>تقرير الدراسة الذاتية</a:t>
              </a:r>
              <a:endParaRPr lang="en-US" sz="1200">
                <a:effectLst/>
                <a:latin typeface="Times New Roman"/>
                <a:ea typeface="Times New Roman"/>
              </a:endParaRPr>
            </a:p>
          </p:txBody>
        </p:sp>
        <p:grpSp>
          <p:nvGrpSpPr>
            <p:cNvPr id="7" name="Group 6"/>
            <p:cNvGrpSpPr/>
            <p:nvPr/>
          </p:nvGrpSpPr>
          <p:grpSpPr>
            <a:xfrm>
              <a:off x="0" y="0"/>
              <a:ext cx="4581525" cy="3086100"/>
              <a:chOff x="0" y="0"/>
              <a:chExt cx="4581525" cy="3086100"/>
            </a:xfrm>
          </p:grpSpPr>
          <p:sp>
            <p:nvSpPr>
              <p:cNvPr id="8" name="Oval 7"/>
              <p:cNvSpPr/>
              <p:nvPr/>
            </p:nvSpPr>
            <p:spPr>
              <a:xfrm>
                <a:off x="85725" y="247650"/>
                <a:ext cx="885825" cy="885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SA" sz="1400" b="1">
                    <a:solidFill>
                      <a:srgbClr val="002060"/>
                    </a:solidFill>
                    <a:effectLst/>
                    <a:ea typeface="Calibri"/>
                    <a:cs typeface="Traditional Arabic"/>
                  </a:rPr>
                  <a:t>دراسة الجامعة </a:t>
                </a:r>
                <a:endParaRPr lang="en-US" sz="1100">
                  <a:effectLst/>
                  <a:ea typeface="Calibri"/>
                  <a:cs typeface="Arial"/>
                </a:endParaRPr>
              </a:p>
            </p:txBody>
          </p:sp>
          <p:sp>
            <p:nvSpPr>
              <p:cNvPr id="9" name="Oval 8"/>
              <p:cNvSpPr/>
              <p:nvPr/>
            </p:nvSpPr>
            <p:spPr>
              <a:xfrm>
                <a:off x="0" y="1885950"/>
                <a:ext cx="885825" cy="885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SA" sz="1200" b="1" dirty="0">
                    <a:solidFill>
                      <a:schemeClr val="tx1"/>
                    </a:solidFill>
                    <a:effectLst/>
                    <a:ea typeface="Calibri"/>
                    <a:cs typeface="Traditional Arabic"/>
                  </a:rPr>
                  <a:t>دراسة البرامج الأكاديمية</a:t>
                </a:r>
                <a:endParaRPr lang="en-US" sz="1100" dirty="0">
                  <a:solidFill>
                    <a:schemeClr val="tx1"/>
                  </a:solidFill>
                  <a:effectLst/>
                  <a:ea typeface="Calibri"/>
                  <a:cs typeface="Arial"/>
                </a:endParaRPr>
              </a:p>
            </p:txBody>
          </p:sp>
          <p:sp>
            <p:nvSpPr>
              <p:cNvPr id="10" name="Right Arrow 9"/>
              <p:cNvSpPr/>
              <p:nvPr/>
            </p:nvSpPr>
            <p:spPr>
              <a:xfrm>
                <a:off x="828675" y="1133475"/>
                <a:ext cx="3752850" cy="752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SA" sz="1800" b="1">
                    <a:solidFill>
                      <a:srgbClr val="002060"/>
                    </a:solidFill>
                    <a:effectLst/>
                    <a:ea typeface="Calibri"/>
                    <a:cs typeface="Traditional Arabic"/>
                  </a:rPr>
                  <a:t>دراسة وتحليل الأنشطة والخدمات</a:t>
                </a:r>
                <a:endParaRPr lang="en-US" sz="1100">
                  <a:effectLst/>
                  <a:ea typeface="Calibri"/>
                  <a:cs typeface="Arial"/>
                </a:endParaRPr>
              </a:p>
            </p:txBody>
          </p:sp>
          <p:sp>
            <p:nvSpPr>
              <p:cNvPr id="11" name="Up-Down Arrow 10"/>
              <p:cNvSpPr/>
              <p:nvPr/>
            </p:nvSpPr>
            <p:spPr>
              <a:xfrm>
                <a:off x="295275" y="1133475"/>
                <a:ext cx="400050" cy="7524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2" name="Down Arrow 11"/>
              <p:cNvSpPr/>
              <p:nvPr/>
            </p:nvSpPr>
            <p:spPr>
              <a:xfrm>
                <a:off x="1743075" y="0"/>
                <a:ext cx="1238250" cy="1276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SA" sz="1400" b="1">
                    <a:solidFill>
                      <a:srgbClr val="002060"/>
                    </a:solidFill>
                    <a:effectLst/>
                    <a:ea typeface="Calibri"/>
                    <a:cs typeface="Traditional Arabic"/>
                  </a:rPr>
                  <a:t>مؤشرات الأداء</a:t>
                </a:r>
                <a:endParaRPr lang="en-US" sz="1100">
                  <a:effectLst/>
                  <a:ea typeface="Calibri"/>
                  <a:cs typeface="Arial"/>
                </a:endParaRPr>
              </a:p>
              <a:p>
                <a:pPr algn="ctr" rtl="1">
                  <a:lnSpc>
                    <a:spcPct val="115000"/>
                  </a:lnSpc>
                  <a:spcAft>
                    <a:spcPts val="1000"/>
                  </a:spcAft>
                </a:pPr>
                <a:r>
                  <a:rPr lang="en-US" sz="1100">
                    <a:effectLst/>
                    <a:ea typeface="Calibri"/>
                    <a:cs typeface="Arial"/>
                  </a:rPr>
                  <a:t> </a:t>
                </a:r>
              </a:p>
            </p:txBody>
          </p:sp>
          <p:sp>
            <p:nvSpPr>
              <p:cNvPr id="13" name="Up Arrow 12"/>
              <p:cNvSpPr/>
              <p:nvPr/>
            </p:nvSpPr>
            <p:spPr>
              <a:xfrm>
                <a:off x="1743075" y="1733550"/>
                <a:ext cx="1238250" cy="13525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SA" sz="1400" b="1">
                    <a:solidFill>
                      <a:srgbClr val="002060"/>
                    </a:solidFill>
                    <a:effectLst/>
                    <a:ea typeface="Calibri"/>
                    <a:cs typeface="Traditional Arabic"/>
                  </a:rPr>
                  <a:t>مؤشرات الأداء</a:t>
                </a:r>
                <a:endParaRPr lang="en-US" sz="1100">
                  <a:effectLst/>
                  <a:ea typeface="Calibri"/>
                  <a:cs typeface="Arial"/>
                </a:endParaRPr>
              </a:p>
            </p:txBody>
          </p:sp>
        </p:grpSp>
      </p:grpSp>
    </p:spTree>
    <p:extLst>
      <p:ext uri="{BB962C8B-B14F-4D97-AF65-F5344CB8AC3E}">
        <p14:creationId xmlns:p14="http://schemas.microsoft.com/office/powerpoint/2010/main" val="40705714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7"/>
          <p:cNvGraphicFramePr>
            <a:graphicFrameLocks noGrp="1"/>
          </p:cNvGraphicFramePr>
          <p:nvPr>
            <p:ph idx="1"/>
            <p:extLst>
              <p:ext uri="{D42A27DB-BD31-4B8C-83A1-F6EECF244321}">
                <p14:modId xmlns:p14="http://schemas.microsoft.com/office/powerpoint/2010/main" val="1437597800"/>
              </p:ext>
            </p:extLst>
          </p:nvPr>
        </p:nvGraphicFramePr>
        <p:xfrm>
          <a:off x="179512" y="548680"/>
          <a:ext cx="8784976" cy="61926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2630464" y="2204864"/>
            <a:ext cx="2448272" cy="369332"/>
          </a:xfrm>
          <a:prstGeom prst="rect">
            <a:avLst/>
          </a:prstGeom>
          <a:noFill/>
        </p:spPr>
        <p:txBody>
          <a:bodyPr wrap="square" rtlCol="1">
            <a:spAutoFit/>
          </a:bodyPr>
          <a:lstStyle/>
          <a:p>
            <a:r>
              <a:rPr lang="ar-SA" b="1" dirty="0" smtClean="0">
                <a:cs typeface="PT Bold Heading" panose="02010400000000000000" pitchFamily="2" charset="-78"/>
              </a:rPr>
              <a:t>الممارسات    </a:t>
            </a:r>
            <a:r>
              <a:rPr lang="en-US" b="1" dirty="0" smtClean="0">
                <a:cs typeface="PT Bold Heading" panose="02010400000000000000" pitchFamily="2" charset="-78"/>
              </a:rPr>
              <a:t>Process</a:t>
            </a:r>
            <a:r>
              <a:rPr lang="ar-SA" b="1" dirty="0" smtClean="0">
                <a:cs typeface="PT Bold Heading" panose="02010400000000000000" pitchFamily="2" charset="-78"/>
              </a:rPr>
              <a:t> </a:t>
            </a:r>
            <a:endParaRPr lang="ar-SA" b="1" dirty="0">
              <a:cs typeface="PT Bold Heading" panose="02010400000000000000" pitchFamily="2" charset="-78"/>
            </a:endParaRPr>
          </a:p>
        </p:txBody>
      </p:sp>
      <p:sp>
        <p:nvSpPr>
          <p:cNvPr id="6" name="TextBox 5"/>
          <p:cNvSpPr txBox="1"/>
          <p:nvPr/>
        </p:nvSpPr>
        <p:spPr>
          <a:xfrm>
            <a:off x="7791736" y="1340768"/>
            <a:ext cx="1331640" cy="923330"/>
          </a:xfrm>
          <a:prstGeom prst="rect">
            <a:avLst/>
          </a:prstGeom>
          <a:noFill/>
          <a:ln>
            <a:noFill/>
          </a:ln>
        </p:spPr>
        <p:txBody>
          <a:bodyPr wrap="square" rtlCol="1">
            <a:spAutoFit/>
          </a:bodyPr>
          <a:lstStyle/>
          <a:p>
            <a:pPr algn="ctr"/>
            <a:r>
              <a:rPr lang="ar-SA" b="1" dirty="0" smtClean="0"/>
              <a:t>الدراسة الذاتية </a:t>
            </a:r>
          </a:p>
          <a:p>
            <a:pPr algn="ctr"/>
            <a:r>
              <a:rPr lang="en-US" b="1" dirty="0" smtClean="0"/>
              <a:t>Self-Study Report</a:t>
            </a:r>
            <a:endParaRPr lang="ar-SA" b="1" dirty="0"/>
          </a:p>
        </p:txBody>
      </p:sp>
      <p:sp>
        <p:nvSpPr>
          <p:cNvPr id="7" name="TextBox 6"/>
          <p:cNvSpPr txBox="1"/>
          <p:nvPr/>
        </p:nvSpPr>
        <p:spPr>
          <a:xfrm>
            <a:off x="39516" y="232773"/>
            <a:ext cx="6332684" cy="1569660"/>
          </a:xfrm>
          <a:prstGeom prst="rect">
            <a:avLst/>
          </a:prstGeom>
          <a:noFill/>
        </p:spPr>
        <p:txBody>
          <a:bodyPr wrap="square" rtlCol="1">
            <a:spAutoFit/>
          </a:bodyPr>
          <a:lstStyle/>
          <a:p>
            <a:pPr algn="just" rtl="0"/>
            <a:r>
              <a:rPr lang="en-US" sz="1600" b="1" dirty="0">
                <a:cs typeface="Akhbar MT" pitchFamily="2" charset="-78"/>
              </a:rPr>
              <a:t>Institutional self-study </a:t>
            </a:r>
            <a:r>
              <a:rPr lang="en-US" sz="1600" b="1" dirty="0" smtClean="0">
                <a:cs typeface="Akhbar MT" pitchFamily="2" charset="-78"/>
              </a:rPr>
              <a:t>composition:</a:t>
            </a:r>
          </a:p>
          <a:p>
            <a:pPr algn="just" rtl="0"/>
            <a:r>
              <a:rPr lang="en-US" sz="1600" b="1" dirty="0" smtClean="0">
                <a:cs typeface="Akhbar MT" pitchFamily="2" charset="-78"/>
              </a:rPr>
              <a:t> </a:t>
            </a:r>
            <a:r>
              <a:rPr lang="ar-SA" sz="1600" b="1" dirty="0" smtClean="0">
                <a:cs typeface="Akhbar MT" pitchFamily="2" charset="-78"/>
              </a:rPr>
              <a:t>مكونات التقويم الذاتي المؤسسي</a:t>
            </a:r>
            <a:endParaRPr lang="en-US" sz="1600" b="1" dirty="0" smtClean="0">
              <a:cs typeface="Akhbar MT" pitchFamily="2" charset="-78"/>
            </a:endParaRPr>
          </a:p>
          <a:p>
            <a:pPr marL="285750" indent="-285750" algn="just" rtl="0">
              <a:buFont typeface="Arial" panose="020B0604020202020204" pitchFamily="34" charset="0"/>
              <a:buChar char="•"/>
            </a:pPr>
            <a:r>
              <a:rPr lang="en-US" sz="1600" b="1" dirty="0" smtClean="0">
                <a:cs typeface="Akhbar MT" pitchFamily="2" charset="-78"/>
              </a:rPr>
              <a:t>Extensive </a:t>
            </a:r>
            <a:r>
              <a:rPr lang="en-US" sz="1600" b="1" dirty="0">
                <a:cs typeface="Akhbar MT" pitchFamily="2" charset="-78"/>
              </a:rPr>
              <a:t>institutional self-study process  </a:t>
            </a:r>
            <a:endParaRPr lang="en-US" sz="1600" b="1" dirty="0" smtClean="0">
              <a:cs typeface="Akhbar MT" pitchFamily="2" charset="-78"/>
            </a:endParaRPr>
          </a:p>
          <a:p>
            <a:pPr algn="just" rtl="0"/>
            <a:r>
              <a:rPr lang="ar-SA" sz="1600" b="1" dirty="0" smtClean="0">
                <a:cs typeface="Akhbar MT" pitchFamily="2" charset="-78"/>
              </a:rPr>
              <a:t>ممارسات الدراسة الذاتية المؤسسية الشاملة والمتعمقة</a:t>
            </a:r>
            <a:endParaRPr lang="en-US" sz="1600" b="1" dirty="0">
              <a:cs typeface="Akhbar MT" pitchFamily="2" charset="-78"/>
            </a:endParaRPr>
          </a:p>
          <a:p>
            <a:pPr marL="285750" indent="-285750" algn="just" rtl="0">
              <a:buFont typeface="Arial" panose="020B0604020202020204" pitchFamily="34" charset="0"/>
              <a:buChar char="•"/>
            </a:pPr>
            <a:r>
              <a:rPr lang="en-US" sz="1600" b="1" dirty="0" smtClean="0">
                <a:cs typeface="Akhbar MT" pitchFamily="2" charset="-78"/>
              </a:rPr>
              <a:t>A </a:t>
            </a:r>
            <a:r>
              <a:rPr lang="en-US" sz="1600" b="1" dirty="0">
                <a:cs typeface="Akhbar MT" pitchFamily="2" charset="-78"/>
              </a:rPr>
              <a:t>written self-study report as produced in the process</a:t>
            </a:r>
            <a:r>
              <a:rPr lang="en-US" sz="1600" b="1" dirty="0" smtClean="0">
                <a:cs typeface="Akhbar MT" pitchFamily="2" charset="-78"/>
              </a:rPr>
              <a:t>.</a:t>
            </a:r>
          </a:p>
          <a:p>
            <a:pPr algn="just" rtl="0"/>
            <a:r>
              <a:rPr lang="ar-SA" sz="1600" b="1" dirty="0" smtClean="0">
                <a:cs typeface="Akhbar MT" pitchFamily="2" charset="-78"/>
              </a:rPr>
              <a:t>تقرير مكتوب للدراسة الذاتية أثناء الممارسات</a:t>
            </a:r>
            <a:endParaRPr lang="en-US" sz="1600" b="1" dirty="0" smtClean="0">
              <a:cs typeface="Akhbar MT" pitchFamily="2" charset="-78"/>
            </a:endParaRPr>
          </a:p>
        </p:txBody>
      </p:sp>
    </p:spTree>
    <p:extLst>
      <p:ext uri="{BB962C8B-B14F-4D97-AF65-F5344CB8AC3E}">
        <p14:creationId xmlns:p14="http://schemas.microsoft.com/office/powerpoint/2010/main" val="200929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1609923"/>
            <a:ext cx="8229600" cy="1143000"/>
          </a:xfrm>
        </p:spPr>
        <p:txBody>
          <a:bodyPr>
            <a:normAutofit/>
          </a:bodyPr>
          <a:lstStyle/>
          <a:p>
            <a:r>
              <a:rPr lang="ar-SA" sz="4000" dirty="0" smtClean="0">
                <a:solidFill>
                  <a:srgbClr val="002060"/>
                </a:solidFill>
                <a:cs typeface="PT Bold Heading" panose="02010400000000000000" pitchFamily="2" charset="-78"/>
              </a:rPr>
              <a:t>مخرجات البرنامج</a:t>
            </a:r>
            <a:endParaRPr lang="ar-SA" sz="4000" dirty="0">
              <a:solidFill>
                <a:srgbClr val="002060"/>
              </a:solidFill>
              <a:cs typeface="PT Bold Heading" panose="02010400000000000000" pitchFamily="2" charset="-78"/>
            </a:endParaRPr>
          </a:p>
        </p:txBody>
      </p:sp>
      <p:sp>
        <p:nvSpPr>
          <p:cNvPr id="5" name="Content Placeholder 2"/>
          <p:cNvSpPr>
            <a:spLocks noGrp="1"/>
          </p:cNvSpPr>
          <p:nvPr>
            <p:ph idx="1"/>
          </p:nvPr>
        </p:nvSpPr>
        <p:spPr>
          <a:xfrm>
            <a:off x="457200" y="2935485"/>
            <a:ext cx="8229600" cy="4525963"/>
          </a:xfrm>
        </p:spPr>
        <p:txBody>
          <a:bodyPr/>
          <a:lstStyle/>
          <a:p>
            <a:r>
              <a:rPr lang="ar-EG" b="1" dirty="0">
                <a:latin typeface="Arabic Typesetting" panose="03020402040406030203" pitchFamily="66" charset="-78"/>
                <a:cs typeface="Arabic Typesetting" panose="03020402040406030203" pitchFamily="66" charset="-78"/>
              </a:rPr>
              <a:t>بنهاية </a:t>
            </a:r>
            <a:r>
              <a:rPr lang="ar-SA" b="1" dirty="0" smtClean="0">
                <a:latin typeface="Arabic Typesetting" panose="03020402040406030203" pitchFamily="66" charset="-78"/>
                <a:cs typeface="Arabic Typesetting" panose="03020402040406030203" pitchFamily="66" charset="-78"/>
              </a:rPr>
              <a:t>البرنامج </a:t>
            </a:r>
            <a:r>
              <a:rPr lang="ar-EG" b="1" dirty="0" smtClean="0">
                <a:latin typeface="Arabic Typesetting" panose="03020402040406030203" pitchFamily="66" charset="-78"/>
                <a:cs typeface="Arabic Typesetting" panose="03020402040406030203" pitchFamily="66" charset="-78"/>
              </a:rPr>
              <a:t>سيكون </a:t>
            </a:r>
            <a:r>
              <a:rPr lang="ar-EG" b="1" dirty="0">
                <a:latin typeface="Arabic Typesetting" panose="03020402040406030203" pitchFamily="66" charset="-78"/>
                <a:cs typeface="Arabic Typesetting" panose="03020402040406030203" pitchFamily="66" charset="-78"/>
              </a:rPr>
              <a:t>المشاركون قادرين على:</a:t>
            </a:r>
          </a:p>
          <a:p>
            <a:pPr>
              <a:buFont typeface="Wingdings" panose="05000000000000000000" pitchFamily="2" charset="2"/>
              <a:buChar char="ü"/>
            </a:pPr>
            <a:r>
              <a:rPr lang="ar-SA" b="1" dirty="0">
                <a:solidFill>
                  <a:srgbClr val="002060"/>
                </a:solidFill>
                <a:latin typeface="Arabic Typesetting" panose="03020402040406030203" pitchFamily="66" charset="-78"/>
                <a:cs typeface="Arabic Typesetting" panose="03020402040406030203" pitchFamily="66" charset="-78"/>
              </a:rPr>
              <a:t>معرفة ماهية و أهداف  التقويم الذاتي الأولي. </a:t>
            </a:r>
          </a:p>
          <a:p>
            <a:pPr>
              <a:buFont typeface="Wingdings" panose="05000000000000000000" pitchFamily="2" charset="2"/>
              <a:buChar char="ü"/>
            </a:pPr>
            <a:r>
              <a:rPr lang="ar-SA" b="1" dirty="0">
                <a:solidFill>
                  <a:srgbClr val="002060"/>
                </a:solidFill>
                <a:latin typeface="Arabic Typesetting" panose="03020402040406030203" pitchFamily="66" charset="-78"/>
                <a:cs typeface="Arabic Typesetting" panose="03020402040406030203" pitchFamily="66" charset="-78"/>
              </a:rPr>
              <a:t>معرفة إجراءات وعناصر عملية التقويم الذاتي الأولي.</a:t>
            </a:r>
            <a:endParaRPr lang="en-GB" b="1" dirty="0">
              <a:solidFill>
                <a:srgbClr val="002060"/>
              </a:solidFill>
              <a:latin typeface="Arabic Typesetting" panose="03020402040406030203" pitchFamily="66" charset="-78"/>
              <a:cs typeface="Arabic Typesetting" panose="03020402040406030203" pitchFamily="66" charset="-78"/>
            </a:endParaRPr>
          </a:p>
          <a:p>
            <a:endParaRPr lang="ar-SA" dirty="0"/>
          </a:p>
        </p:txBody>
      </p:sp>
    </p:spTree>
    <p:extLst>
      <p:ext uri="{BB962C8B-B14F-4D97-AF65-F5344CB8AC3E}">
        <p14:creationId xmlns:p14="http://schemas.microsoft.com/office/powerpoint/2010/main" val="2207246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562670"/>
            <a:ext cx="8229600" cy="642723"/>
          </a:xfrm>
        </p:spPr>
        <p:txBody>
          <a:bodyPr>
            <a:normAutofit/>
          </a:bodyPr>
          <a:lstStyle/>
          <a:p>
            <a:r>
              <a:rPr lang="ar-SA" sz="2400" b="1" dirty="0">
                <a:cs typeface="PT Bold Heading" panose="02010400000000000000" pitchFamily="2" charset="-78"/>
              </a:rPr>
              <a:t>ثالثاً : إعداد التقرير النهائي للتقويم الذاتي الأولي</a:t>
            </a:r>
            <a:endParaRPr lang="ar-SA" sz="2400" dirty="0"/>
          </a:p>
        </p:txBody>
      </p:sp>
      <p:sp>
        <p:nvSpPr>
          <p:cNvPr id="5" name="Content Placeholder 2"/>
          <p:cNvSpPr>
            <a:spLocks noGrp="1"/>
          </p:cNvSpPr>
          <p:nvPr>
            <p:ph idx="1"/>
          </p:nvPr>
        </p:nvSpPr>
        <p:spPr>
          <a:xfrm>
            <a:off x="179512" y="1340768"/>
            <a:ext cx="8784976" cy="5112568"/>
          </a:xfrm>
        </p:spPr>
        <p:txBody>
          <a:bodyPr>
            <a:normAutofit fontScale="85000" lnSpcReduction="10000"/>
          </a:bodyPr>
          <a:lstStyle/>
          <a:p>
            <a:pPr lvl="0" algn="just"/>
            <a:r>
              <a:rPr lang="ar-SA" b="1" dirty="0">
                <a:solidFill>
                  <a:srgbClr val="002060"/>
                </a:solidFill>
                <a:cs typeface="Akhbar MT" pitchFamily="2" charset="-78"/>
              </a:rPr>
              <a:t>تقويم الأقسام والبرامج العلمية:  </a:t>
            </a:r>
            <a:r>
              <a:rPr lang="ar-SA" dirty="0">
                <a:cs typeface="Akhbar MT" pitchFamily="2" charset="-78"/>
              </a:rPr>
              <a:t>على الرغم من أن عملية التقويم الذاتي الأولي تهدف بالدرجة الأولى إلى تقويم  أداء الجامعات  والمؤسسات التعليمية الأخرى  و وحداتها وأنشطتها، إلا أنه من الضروري أن تتضمن هذه العملية أيضاً تقويم الجودة على المستوى البرامجي للأقسام والبرامج العلمية فيها لأنها (أي الأقسام أو البرامج ) تعد مرتكز الاهتمام في أية مؤسسة تعليمية.  ولكن بما أن المؤسسات التعليمية الكبيرة (مثل غالبية الجامعات وبعض كليات البنات وكليات المعلمين) يوجد بها عدد كبير من الأقسام العلمية، فإن مهمة التقويم  البرامجي للأقسام أو البرامج العلمية قد تكون ضخمة ومجهدة إلى حد ما.   ولكن لكي يتم التغلب على هذه المعضلة فإن الهيئة توصي بأن يتم تقويم جميع الأقسام والبرامج العلمية في كل كلية على حدة (كما سيأتي توضيح ذلك في الفقرة التالية)،  على أن يتم التنسيق على مستوى الكلية بحيث  تقوم الكلية بتكوين لجنة رئيسة لإعداد تقرير نهائي موحد  يتضمن تقويماً لكل الأقسام العلمية لديها.  وفي حالة الجامعات، يكون  الجزء الخاص بالتقويم البرامجي في تقرير الجامعة النهائي حول الأقسام  والبرامج العلمية مبنياً على ما في تقارير الكليات حول الأقسام  والبرامج العلمية فيها.</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1512187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395536" y="271338"/>
            <a:ext cx="8229600" cy="816929"/>
          </a:xfrm>
        </p:spPr>
        <p:txBody>
          <a:bodyPr>
            <a:normAutofit/>
          </a:bodyPr>
          <a:lstStyle/>
          <a:p>
            <a:r>
              <a:rPr lang="ar-SA" sz="2400" b="1" dirty="0">
                <a:cs typeface="PT Bold Heading" panose="02010400000000000000" pitchFamily="2" charset="-78"/>
              </a:rPr>
              <a:t>ثالثاً : إعداد التقرير النهائي للتقويم الذاتي الأولي</a:t>
            </a:r>
            <a:endParaRPr lang="ar-SA" sz="2400" dirty="0"/>
          </a:p>
        </p:txBody>
      </p:sp>
      <p:sp>
        <p:nvSpPr>
          <p:cNvPr id="5" name="Content Placeholder 2"/>
          <p:cNvSpPr>
            <a:spLocks noGrp="1"/>
          </p:cNvSpPr>
          <p:nvPr>
            <p:ph idx="1"/>
          </p:nvPr>
        </p:nvSpPr>
        <p:spPr>
          <a:xfrm>
            <a:off x="179512" y="1351458"/>
            <a:ext cx="8784976" cy="5173886"/>
          </a:xfrm>
        </p:spPr>
        <p:txBody>
          <a:bodyPr>
            <a:normAutofit fontScale="85000" lnSpcReduction="10000"/>
          </a:bodyPr>
          <a:lstStyle/>
          <a:p>
            <a:pPr lvl="0" algn="just"/>
            <a:r>
              <a:rPr lang="ar-SA" b="1" dirty="0">
                <a:solidFill>
                  <a:srgbClr val="002060"/>
                </a:solidFill>
                <a:cs typeface="Akhbar MT" pitchFamily="2" charset="-78"/>
              </a:rPr>
              <a:t>عناصر تقارير التقويم البرامجي:</a:t>
            </a:r>
            <a:r>
              <a:rPr lang="ar-SA" dirty="0">
                <a:solidFill>
                  <a:srgbClr val="002060"/>
                </a:solidFill>
                <a:cs typeface="Akhbar MT" pitchFamily="2" charset="-78"/>
              </a:rPr>
              <a:t>  </a:t>
            </a:r>
            <a:r>
              <a:rPr lang="ar-SA" dirty="0">
                <a:cs typeface="Akhbar MT" pitchFamily="2" charset="-78"/>
              </a:rPr>
              <a:t>يجب أن يتضمن التقرير النهائي لكل كلية العناصر ذات العلاقة مما ذكر أعلاه، كما يجب أن تعتمد المعلومات التي يتكون منها تقرير الكلية على </a:t>
            </a:r>
            <a:r>
              <a:rPr lang="ar-SA" b="1" dirty="0">
                <a:cs typeface="Akhbar MT" pitchFamily="2" charset="-78"/>
              </a:rPr>
              <a:t>وثيقة مقاييس التقويم الذاتي</a:t>
            </a:r>
            <a:r>
              <a:rPr lang="ar-SA" dirty="0">
                <a:cs typeface="Akhbar MT" pitchFamily="2" charset="-78"/>
              </a:rPr>
              <a:t> الخاصة بمعايير الجودة الإحدى عشر الواردة في التقويم البرامجي، والتي يجب تعبئتها من قبل الأقسام العلمية التي  يجب أن تقوم بإعداد تقارير خاص بها  ترفع  بصورة مستقلة مع المقاييس التي تمت تعبئتها إلى الكلية.  ثم تقوم الكلية بعد ذلك  من خلال اللجنة الموحدة  بإعداد تقرير شمولي حول الجودة في الكلية وأقسامها العلمية.  وينبغي ألا يكون هذا التقرير مجرد تقرير وصفي لمتوسط إجابات الأقسام  العلمية حول  الجودة في الجوانب العلمية والأنشطة الأخرى فيها، بل يجب أن يكون  تقريرا تقويمياً ونقدياً واضحاً يحدد نقاط القوة والضعف المشتركة بين الأقسام العلمية،  كما يحدد الجوانب أو النقاط التي تتمايز فيها الأقسام والوحدات المختلفة في الكلية.  وهذا الأسلوب يجب أن يتبع كذلك في تقويم الفروق بين أقسام الطلاب والطالبات في نفس الجامعة، أي أن التقرير يجب أن يقدم معلومات شاملة عن ما يجري في الجانبين،  كما يبرز أية فروق مهمة تحتاج إلى عناية خاصة بين أقسام الطلاب والطالبات.</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1508809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67544" y="260648"/>
            <a:ext cx="8229600" cy="850106"/>
          </a:xfrm>
        </p:spPr>
        <p:txBody>
          <a:bodyPr>
            <a:normAutofit/>
          </a:bodyPr>
          <a:lstStyle/>
          <a:p>
            <a:r>
              <a:rPr lang="ar-SA" sz="2400" b="1" dirty="0">
                <a:cs typeface="PT Bold Heading" panose="02010400000000000000" pitchFamily="2" charset="-78"/>
              </a:rPr>
              <a:t>ثالثاً : إعداد التقرير النهائي للتقويم الذاتي الأولي</a:t>
            </a:r>
            <a:endParaRPr lang="ar-SA" sz="2400" dirty="0"/>
          </a:p>
        </p:txBody>
      </p:sp>
      <p:sp>
        <p:nvSpPr>
          <p:cNvPr id="5" name="Content Placeholder 2"/>
          <p:cNvSpPr>
            <a:spLocks noGrp="1"/>
          </p:cNvSpPr>
          <p:nvPr>
            <p:ph idx="1"/>
          </p:nvPr>
        </p:nvSpPr>
        <p:spPr>
          <a:xfrm>
            <a:off x="179512" y="1124744"/>
            <a:ext cx="8784976" cy="5760640"/>
          </a:xfrm>
        </p:spPr>
        <p:txBody>
          <a:bodyPr>
            <a:normAutofit lnSpcReduction="10000"/>
          </a:bodyPr>
          <a:lstStyle/>
          <a:p>
            <a:pPr lvl="0" algn="just"/>
            <a:r>
              <a:rPr lang="ar-SA" b="1" dirty="0">
                <a:solidFill>
                  <a:srgbClr val="002060"/>
                </a:solidFill>
                <a:cs typeface="Akhbar MT" pitchFamily="2" charset="-78"/>
              </a:rPr>
              <a:t>توصيات التقرير النهائي: </a:t>
            </a:r>
            <a:r>
              <a:rPr lang="ar-SA" dirty="0">
                <a:cs typeface="Akhbar MT" pitchFamily="2" charset="-78"/>
              </a:rPr>
              <a:t>يجب أن يتضمن تقرير التقويم النهائي للمؤسسة التعليمية توصيات صريحة ومحددة حول الأداء والجودة في جميع الجوانب والأنشطة الإدارية والعلمية،  بما في ذلك الإدارة العليا والمجالس واللجان والجهات المسؤولة عن البحوث والدراسات وخدمة المجتمع والمرافق والخدمات والجمعيات العلمية.  كذلك يجب أن يتضمن التقرير توصيات للتعامل مع الجوانب  والأنشطة التي لا يوجد لدى المؤسسة التعليمية أدلة أو شواهد تبين مدى توفر الجودة فيها، كما يجب أن يتضمن التقرير توصيات محددة حول الخطوات الفعلية التي يجب اتخاذها لتوفير مثل تلك البراهين والأدلة اللازمة لمتابعة قضايا الجودة بصفة مستمرة تتيح القيام بعمليات التقويم المستقبلية بصورة صحيحة وأخيراً، يجب أن يتضمن التقرير النهائي توصيات محددة حول أبرز الجوانب  والقضايا التي يجب أن تضعها المؤسسة التعليمية ضمن الأولويات المهمة في خطتها الإستراتيجية لتحسين الجودة.</a:t>
            </a:r>
            <a:endParaRPr lang="en-US" dirty="0">
              <a:cs typeface="Akhbar MT" pitchFamily="2" charset="-78"/>
            </a:endParaRPr>
          </a:p>
          <a:p>
            <a:pPr algn="just"/>
            <a:endParaRPr lang="ar-SA" dirty="0">
              <a:cs typeface="Akhbar MT" pitchFamily="2" charset="-78"/>
            </a:endParaRPr>
          </a:p>
        </p:txBody>
      </p:sp>
    </p:spTree>
    <p:extLst>
      <p:ext uri="{BB962C8B-B14F-4D97-AF65-F5344CB8AC3E}">
        <p14:creationId xmlns:p14="http://schemas.microsoft.com/office/powerpoint/2010/main" val="2100884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590872" y="922710"/>
            <a:ext cx="8229600" cy="914400"/>
          </a:xfrm>
        </p:spPr>
        <p:txBody>
          <a:bodyPr>
            <a:normAutofit/>
          </a:bodyPr>
          <a:lstStyle/>
          <a:p>
            <a:r>
              <a:rPr lang="ar-SA" sz="3600" b="1" dirty="0">
                <a:cs typeface="PT Bold Heading" panose="02010400000000000000" pitchFamily="2" charset="-78"/>
              </a:rPr>
              <a:t>المراجعة الخارجية التطويرية</a:t>
            </a:r>
            <a:endParaRPr lang="ar-SA" sz="3600" dirty="0">
              <a:cs typeface="PT Bold Heading" panose="02010400000000000000" pitchFamily="2" charset="-78"/>
            </a:endParaRPr>
          </a:p>
        </p:txBody>
      </p:sp>
      <p:sp>
        <p:nvSpPr>
          <p:cNvPr id="5" name="Content Placeholder 2"/>
          <p:cNvSpPr>
            <a:spLocks noGrp="1"/>
          </p:cNvSpPr>
          <p:nvPr>
            <p:ph idx="1"/>
          </p:nvPr>
        </p:nvSpPr>
        <p:spPr>
          <a:xfrm>
            <a:off x="241176" y="1916832"/>
            <a:ext cx="8579296" cy="4320480"/>
          </a:xfrm>
        </p:spPr>
        <p:txBody>
          <a:bodyPr>
            <a:normAutofit lnSpcReduction="10000"/>
          </a:bodyPr>
          <a:lstStyle/>
          <a:p>
            <a:pPr marL="0" indent="0" algn="just">
              <a:buNone/>
            </a:pPr>
            <a:r>
              <a:rPr lang="ar-SA" dirty="0"/>
              <a:t> </a:t>
            </a:r>
            <a:r>
              <a:rPr lang="ar-SA" dirty="0">
                <a:cs typeface="Akhbar MT" pitchFamily="2" charset="-78"/>
              </a:rPr>
              <a:t>و يقصد هنا بالمراجعة الخارجية التطويرية  تلك العملية التي تقوم  فيها الجامعة باستدعاء فريق من الخبراء في الاعتماد الأكاديمي وضمان الجودة للقيام بعملية تقويم أكاديمي مستقل لأداء الجامعة وأقسامها العلمية وفق معايير الجودة التي أعدتها الهيئة و وظفتها المؤسسة التعليمية في بناء نظام الجودة الداخلي لديها.  والهدف العام من هذه العملية هو مساعدة الجامعة أو المؤسسة التعليمية المعنية في معرفة الوضع الفعلي أو الصورة الحقيقية للجودة  لديها بطريقة موضوعية – وإن كانت محدودة– من قبل خبراء مستقلين  لديهم القدرة على تقويم جوانب القوة والضعف لديها بحيث تعزز جوانب القوة  وتحاول تلافي جوانب القصور قبل عملية الاعتماد الرسمية.</a:t>
            </a:r>
          </a:p>
        </p:txBody>
      </p:sp>
    </p:spTree>
    <p:extLst>
      <p:ext uri="{BB962C8B-B14F-4D97-AF65-F5344CB8AC3E}">
        <p14:creationId xmlns:p14="http://schemas.microsoft.com/office/powerpoint/2010/main" val="32337632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922710"/>
            <a:ext cx="8229600" cy="899453"/>
          </a:xfrm>
        </p:spPr>
        <p:txBody>
          <a:bodyPr>
            <a:normAutofit/>
          </a:bodyPr>
          <a:lstStyle/>
          <a:p>
            <a:r>
              <a:rPr lang="ar-SA" sz="3600" b="1" dirty="0">
                <a:cs typeface="PT Bold Heading" panose="02010400000000000000" pitchFamily="2" charset="-78"/>
              </a:rPr>
              <a:t>المراجعة الخارجية التطويرية</a:t>
            </a:r>
            <a:endParaRPr lang="ar-SA" sz="3600" dirty="0"/>
          </a:p>
        </p:txBody>
      </p:sp>
      <p:sp>
        <p:nvSpPr>
          <p:cNvPr id="5" name="Content Placeholder 2"/>
          <p:cNvSpPr>
            <a:spLocks noGrp="1"/>
          </p:cNvSpPr>
          <p:nvPr>
            <p:ph idx="1"/>
          </p:nvPr>
        </p:nvSpPr>
        <p:spPr>
          <a:xfrm>
            <a:off x="179512" y="2248272"/>
            <a:ext cx="8784976" cy="3989040"/>
          </a:xfrm>
        </p:spPr>
        <p:txBody>
          <a:bodyPr>
            <a:normAutofit lnSpcReduction="10000"/>
          </a:bodyPr>
          <a:lstStyle/>
          <a:p>
            <a:pPr algn="just"/>
            <a:r>
              <a:rPr lang="ar-SA" dirty="0">
                <a:cs typeface="Akhbar MT" pitchFamily="2" charset="-78"/>
              </a:rPr>
              <a:t>وينبغي أن تنتهي عملية المراجعة الخارجية التطويرية بتقديم تقرير علمي إلى المسؤولين في المؤسسة التعليمية بصورة سرية يبين الوضع الواقعي للجودة  ويحدد بعض الأولويات والعناصر التي يمكن أن تسهم في مساعدة الجامعة أو المؤسسة التعليمية في تحسين إجراءات  ومعايير الجودة  والوفاء بمتطلبات الاعتماد الأكاديمي وضمان الجودة، مع تقديم التوصيات المناسبة التي تأخذ بعين الاعتبار الموارد البشرية والمادية المتوفرة،  والوقت المتاح لإحداث التغييرات اللازمة لتحسين الجودة قبل أن يحين موعد التقويم الخارجي الرسمي الذي تقوم به الهيئة. </a:t>
            </a:r>
          </a:p>
        </p:txBody>
      </p:sp>
    </p:spTree>
    <p:extLst>
      <p:ext uri="{BB962C8B-B14F-4D97-AF65-F5344CB8AC3E}">
        <p14:creationId xmlns:p14="http://schemas.microsoft.com/office/powerpoint/2010/main" val="1514286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a:spLocks noGrp="1"/>
          </p:cNvSpPr>
          <p:nvPr>
            <p:ph idx="1"/>
          </p:nvPr>
        </p:nvSpPr>
        <p:spPr>
          <a:xfrm>
            <a:off x="457200" y="1412776"/>
            <a:ext cx="8229600" cy="4525963"/>
          </a:xfrm>
        </p:spPr>
        <p:txBody>
          <a:bodyPr>
            <a:normAutofit/>
          </a:bodyPr>
          <a:lstStyle/>
          <a:p>
            <a:pPr marL="0" indent="0">
              <a:buNone/>
            </a:pPr>
            <a:endParaRPr lang="ar-SA" sz="4400" dirty="0" smtClean="0">
              <a:cs typeface="PT Bold Heading" panose="02010400000000000000" pitchFamily="2" charset="-78"/>
            </a:endParaRPr>
          </a:p>
          <a:p>
            <a:pPr marL="0" indent="0">
              <a:buNone/>
            </a:pPr>
            <a:endParaRPr lang="ar-SA" sz="4400" dirty="0">
              <a:cs typeface="PT Bold Heading" panose="02010400000000000000" pitchFamily="2" charset="-78"/>
            </a:endParaRPr>
          </a:p>
          <a:p>
            <a:pPr marL="0" indent="0" algn="ctr">
              <a:buNone/>
            </a:pPr>
            <a:r>
              <a:rPr lang="ar-SA" sz="4400" b="1" dirty="0" smtClean="0">
                <a:solidFill>
                  <a:srgbClr val="002060"/>
                </a:solidFill>
                <a:cs typeface="PT Bold Heading" panose="02010400000000000000" pitchFamily="2" charset="-78"/>
              </a:rPr>
              <a:t>مرحلة مابعد التقويم الذاتي الأولي</a:t>
            </a:r>
            <a:endParaRPr lang="ar-SA" sz="4400" b="1" dirty="0">
              <a:solidFill>
                <a:srgbClr val="002060"/>
              </a:solidFill>
              <a:cs typeface="PT Bold Heading" panose="02010400000000000000" pitchFamily="2" charset="-78"/>
            </a:endParaRPr>
          </a:p>
        </p:txBody>
      </p:sp>
    </p:spTree>
    <p:extLst>
      <p:ext uri="{BB962C8B-B14F-4D97-AF65-F5344CB8AC3E}">
        <p14:creationId xmlns:p14="http://schemas.microsoft.com/office/powerpoint/2010/main" val="3852100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a:spLocks noGrp="1"/>
          </p:cNvSpPr>
          <p:nvPr>
            <p:ph idx="1"/>
          </p:nvPr>
        </p:nvSpPr>
        <p:spPr>
          <a:xfrm>
            <a:off x="457200" y="1340768"/>
            <a:ext cx="8229600" cy="4525963"/>
          </a:xfrm>
        </p:spPr>
        <p:txBody>
          <a:bodyPr>
            <a:normAutofit/>
          </a:bodyPr>
          <a:lstStyle/>
          <a:p>
            <a:pPr marL="0" indent="0" algn="ctr">
              <a:buNone/>
            </a:pPr>
            <a:endParaRPr lang="ar-SA" sz="4000" b="1" dirty="0" smtClean="0">
              <a:solidFill>
                <a:srgbClr val="002060"/>
              </a:solidFill>
              <a:cs typeface="PT Bold Heading" panose="02010400000000000000" pitchFamily="2" charset="-78"/>
            </a:endParaRPr>
          </a:p>
          <a:p>
            <a:pPr marL="0" indent="0" algn="ctr">
              <a:buNone/>
            </a:pPr>
            <a:endParaRPr lang="ar-SA" sz="4000" b="1" dirty="0">
              <a:solidFill>
                <a:srgbClr val="002060"/>
              </a:solidFill>
              <a:cs typeface="PT Bold Heading" panose="02010400000000000000" pitchFamily="2" charset="-78"/>
            </a:endParaRPr>
          </a:p>
          <a:p>
            <a:pPr marL="0" indent="0" algn="ctr">
              <a:buNone/>
            </a:pPr>
            <a:r>
              <a:rPr lang="ar-SA" sz="4000" b="1" dirty="0" smtClean="0">
                <a:solidFill>
                  <a:srgbClr val="002060"/>
                </a:solidFill>
                <a:cs typeface="PT Bold Heading" panose="02010400000000000000" pitchFamily="2" charset="-78"/>
              </a:rPr>
              <a:t>الخطط التحسينية</a:t>
            </a:r>
            <a:endParaRPr lang="ar-SA" sz="4000" b="1" dirty="0">
              <a:solidFill>
                <a:srgbClr val="002060"/>
              </a:solidFill>
              <a:cs typeface="PT Bold Heading" panose="02010400000000000000" pitchFamily="2" charset="-78"/>
            </a:endParaRPr>
          </a:p>
        </p:txBody>
      </p:sp>
    </p:spTree>
    <p:extLst>
      <p:ext uri="{BB962C8B-B14F-4D97-AF65-F5344CB8AC3E}">
        <p14:creationId xmlns:p14="http://schemas.microsoft.com/office/powerpoint/2010/main" val="272627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5"/>
          <p:cNvGraphicFramePr>
            <a:graphicFrameLocks noGrp="1"/>
          </p:cNvGraphicFramePr>
          <p:nvPr>
            <p:ph idx="1"/>
            <p:extLst>
              <p:ext uri="{D42A27DB-BD31-4B8C-83A1-F6EECF244321}">
                <p14:modId xmlns:p14="http://schemas.microsoft.com/office/powerpoint/2010/main" val="1676833052"/>
              </p:ext>
            </p:extLst>
          </p:nvPr>
        </p:nvGraphicFramePr>
        <p:xfrm>
          <a:off x="251520" y="1196752"/>
          <a:ext cx="8568951" cy="4824536"/>
        </p:xfrm>
        <a:graphic>
          <a:graphicData uri="http://schemas.openxmlformats.org/drawingml/2006/table">
            <a:tbl>
              <a:tblPr>
                <a:tableStyleId>{5C22544A-7EE6-4342-B048-85BDC9FD1C3A}</a:tableStyleId>
              </a:tblPr>
              <a:tblGrid>
                <a:gridCol w="3957685"/>
                <a:gridCol w="4611266"/>
              </a:tblGrid>
              <a:tr h="1148000">
                <a:tc gridSpan="2">
                  <a:txBody>
                    <a:bodyPr/>
                    <a:lstStyle/>
                    <a:p>
                      <a:pPr algn="r" rtl="1">
                        <a:lnSpc>
                          <a:spcPct val="115000"/>
                        </a:lnSpc>
                        <a:spcAft>
                          <a:spcPts val="0"/>
                        </a:spcAft>
                      </a:pPr>
                      <a:r>
                        <a:rPr lang="ar-SA" sz="1800" b="1" dirty="0">
                          <a:solidFill>
                            <a:srgbClr val="002060"/>
                          </a:solidFill>
                          <a:effectLst/>
                        </a:rPr>
                        <a:t>الجامعة:</a:t>
                      </a:r>
                      <a:endParaRPr lang="en-US" sz="1800" b="1" dirty="0">
                        <a:solidFill>
                          <a:srgbClr val="002060"/>
                        </a:solidFill>
                        <a:effectLst/>
                      </a:endParaRPr>
                    </a:p>
                    <a:p>
                      <a:pPr algn="r" rtl="1">
                        <a:lnSpc>
                          <a:spcPct val="115000"/>
                        </a:lnSpc>
                        <a:spcAft>
                          <a:spcPts val="0"/>
                        </a:spcAft>
                      </a:pPr>
                      <a:r>
                        <a:rPr lang="ar-SA" sz="1800" b="1" dirty="0">
                          <a:solidFill>
                            <a:srgbClr val="002060"/>
                          </a:solidFill>
                          <a:effectLst/>
                        </a:rPr>
                        <a:t>الوكالة /العمادة/الإدارة:</a:t>
                      </a:r>
                      <a:endParaRPr lang="en-US" sz="1800" b="1" dirty="0">
                        <a:solidFill>
                          <a:srgbClr val="002060"/>
                        </a:solidFill>
                        <a:effectLst/>
                        <a:latin typeface="Times New Roman"/>
                        <a:ea typeface="Times New Roman"/>
                      </a:endParaRPr>
                    </a:p>
                  </a:txBody>
                  <a:tcPr marL="68580" marR="68580" marT="0" marB="0"/>
                </a:tc>
                <a:tc hMerge="1">
                  <a:txBody>
                    <a:bodyPr/>
                    <a:lstStyle/>
                    <a:p>
                      <a:pPr rtl="1"/>
                      <a:endParaRPr lang="ar-SA"/>
                    </a:p>
                  </a:txBody>
                  <a:tcPr/>
                </a:tc>
              </a:tr>
              <a:tr h="1756755">
                <a:tc gridSpan="2">
                  <a:txBody>
                    <a:bodyPr/>
                    <a:lstStyle/>
                    <a:p>
                      <a:pPr marL="342900" lvl="0" indent="-342900" algn="just" rtl="1">
                        <a:lnSpc>
                          <a:spcPct val="115000"/>
                        </a:lnSpc>
                        <a:spcAft>
                          <a:spcPts val="0"/>
                        </a:spcAft>
                        <a:buFont typeface="Symbol"/>
                        <a:buChar char=""/>
                      </a:pPr>
                      <a:r>
                        <a:rPr lang="ar-SA" sz="1800" b="1" dirty="0">
                          <a:solidFill>
                            <a:srgbClr val="002060"/>
                          </a:solidFill>
                          <a:effectLst/>
                        </a:rPr>
                        <a:t>أولوية التحسين - التوصية رقم (1): </a:t>
                      </a:r>
                      <a:r>
                        <a:rPr lang="en-US" sz="1800" b="1" dirty="0">
                          <a:solidFill>
                            <a:srgbClr val="002060"/>
                          </a:solidFill>
                          <a:effectLst/>
                        </a:rPr>
                        <a:t> </a:t>
                      </a:r>
                    </a:p>
                    <a:p>
                      <a:pPr algn="r" rtl="1">
                        <a:lnSpc>
                          <a:spcPct val="115000"/>
                        </a:lnSpc>
                        <a:spcAft>
                          <a:spcPts val="0"/>
                        </a:spcAft>
                      </a:pPr>
                      <a:r>
                        <a:rPr lang="en-US" sz="1800" b="1" dirty="0">
                          <a:solidFill>
                            <a:srgbClr val="002060"/>
                          </a:solidFill>
                          <a:effectLst/>
                        </a:rPr>
                        <a:t> </a:t>
                      </a:r>
                      <a:endParaRPr lang="en-US" sz="1800" b="1" dirty="0">
                        <a:solidFill>
                          <a:srgbClr val="002060"/>
                        </a:solidFill>
                        <a:effectLst/>
                        <a:latin typeface="Times New Roman"/>
                        <a:ea typeface="Times New Roman"/>
                      </a:endParaRPr>
                    </a:p>
                  </a:txBody>
                  <a:tcPr marL="68580" marR="68580" marT="0" marB="0"/>
                </a:tc>
                <a:tc hMerge="1">
                  <a:txBody>
                    <a:bodyPr/>
                    <a:lstStyle/>
                    <a:p>
                      <a:pPr rtl="1"/>
                      <a:endParaRPr lang="ar-SA"/>
                    </a:p>
                  </a:txBody>
                  <a:tcPr/>
                </a:tc>
              </a:tr>
              <a:tr h="1099229">
                <a:tc>
                  <a:txBody>
                    <a:bodyPr/>
                    <a:lstStyle/>
                    <a:p>
                      <a:pPr algn="r" rtl="1">
                        <a:lnSpc>
                          <a:spcPct val="115000"/>
                        </a:lnSpc>
                        <a:spcAft>
                          <a:spcPts val="0"/>
                        </a:spcAft>
                      </a:pPr>
                      <a:r>
                        <a:rPr lang="ar-SA" sz="1800" b="1" dirty="0">
                          <a:solidFill>
                            <a:srgbClr val="002060"/>
                          </a:solidFill>
                          <a:effectLst/>
                        </a:rPr>
                        <a:t>الشخص المسؤول</a:t>
                      </a:r>
                      <a:r>
                        <a:rPr lang="ar-SA" sz="1800" b="1" dirty="0" smtClean="0">
                          <a:solidFill>
                            <a:srgbClr val="002060"/>
                          </a:solidFill>
                          <a:effectLst/>
                        </a:rPr>
                        <a:t>:</a:t>
                      </a:r>
                      <a:endParaRPr lang="en-US" sz="1800" b="1" dirty="0">
                        <a:solidFill>
                          <a:srgbClr val="002060"/>
                        </a:solidFill>
                        <a:effectLst/>
                        <a:latin typeface="Times New Roman"/>
                        <a:ea typeface="Times New Roman"/>
                      </a:endParaRPr>
                    </a:p>
                  </a:txBody>
                  <a:tcPr marL="68580" marR="68580" marT="0" marB="0"/>
                </a:tc>
                <a:tc>
                  <a:txBody>
                    <a:bodyPr/>
                    <a:lstStyle/>
                    <a:p>
                      <a:pPr algn="r" rtl="1">
                        <a:lnSpc>
                          <a:spcPct val="115000"/>
                        </a:lnSpc>
                        <a:spcAft>
                          <a:spcPts val="0"/>
                        </a:spcAft>
                      </a:pPr>
                      <a:r>
                        <a:rPr lang="ar-SA" sz="1800" b="1">
                          <a:solidFill>
                            <a:srgbClr val="002060"/>
                          </a:solidFill>
                          <a:effectLst/>
                        </a:rPr>
                        <a:t>تاريخ الانتهاء: </a:t>
                      </a:r>
                      <a:endParaRPr lang="en-US" sz="1800" b="1">
                        <a:solidFill>
                          <a:srgbClr val="002060"/>
                        </a:solidFill>
                        <a:effectLst/>
                        <a:latin typeface="Times New Roman"/>
                        <a:ea typeface="Times New Roman"/>
                      </a:endParaRPr>
                    </a:p>
                  </a:txBody>
                  <a:tcPr marL="68580" marR="68580" marT="0" marB="0"/>
                </a:tc>
              </a:tr>
              <a:tr h="820552">
                <a:tc gridSpan="2">
                  <a:txBody>
                    <a:bodyPr/>
                    <a:lstStyle/>
                    <a:p>
                      <a:pPr algn="r" rtl="1">
                        <a:lnSpc>
                          <a:spcPct val="115000"/>
                        </a:lnSpc>
                        <a:spcAft>
                          <a:spcPts val="0"/>
                        </a:spcAft>
                      </a:pPr>
                      <a:r>
                        <a:rPr lang="ar-SA" sz="1800" b="1" dirty="0">
                          <a:solidFill>
                            <a:srgbClr val="002060"/>
                          </a:solidFill>
                          <a:effectLst/>
                        </a:rPr>
                        <a:t>تاريخ الانجاز: </a:t>
                      </a:r>
                      <a:endParaRPr lang="en-US" sz="1800" b="1" dirty="0">
                        <a:solidFill>
                          <a:srgbClr val="002060"/>
                        </a:solidFill>
                        <a:effectLst/>
                        <a:latin typeface="Times New Roman"/>
                        <a:ea typeface="Times New Roman"/>
                      </a:endParaRPr>
                    </a:p>
                  </a:txBody>
                  <a:tcPr marL="68580" marR="68580" marT="0" marB="0"/>
                </a:tc>
                <a:tc hMerge="1">
                  <a:txBody>
                    <a:bodyPr/>
                    <a:lstStyle/>
                    <a:p>
                      <a:pPr rtl="1"/>
                      <a:endParaRPr lang="ar-SA"/>
                    </a:p>
                  </a:txBody>
                  <a:tcPr/>
                </a:tc>
              </a:tr>
            </a:tbl>
          </a:graphicData>
        </a:graphic>
      </p:graphicFrame>
    </p:spTree>
    <p:extLst>
      <p:ext uri="{BB962C8B-B14F-4D97-AF65-F5344CB8AC3E}">
        <p14:creationId xmlns:p14="http://schemas.microsoft.com/office/powerpoint/2010/main" val="41333802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a:spLocks noGrp="1"/>
          </p:cNvSpPr>
          <p:nvPr>
            <p:ph idx="1"/>
          </p:nvPr>
        </p:nvSpPr>
        <p:spPr>
          <a:xfrm>
            <a:off x="457200" y="1628800"/>
            <a:ext cx="8229600" cy="4525963"/>
          </a:xfrm>
        </p:spPr>
        <p:txBody>
          <a:bodyPr/>
          <a:lstStyle/>
          <a:p>
            <a:endParaRPr lang="ar-SA" dirty="0" smtClean="0"/>
          </a:p>
          <a:p>
            <a:endParaRPr lang="ar-SA" dirty="0"/>
          </a:p>
          <a:p>
            <a:pPr marL="0" indent="0" algn="ctr">
              <a:buNone/>
            </a:pPr>
            <a:r>
              <a:rPr lang="ar-SA" sz="5400" b="1" dirty="0" smtClean="0">
                <a:solidFill>
                  <a:srgbClr val="002060"/>
                </a:solidFill>
                <a:cs typeface="PT Bold Heading" panose="02010400000000000000" pitchFamily="2" charset="-78"/>
              </a:rPr>
              <a:t>التنفيذ والمتابعة</a:t>
            </a:r>
            <a:endParaRPr lang="ar-SA" sz="5400" b="1" dirty="0">
              <a:solidFill>
                <a:srgbClr val="002060"/>
              </a:solidFill>
              <a:cs typeface="PT Bold Heading" panose="02010400000000000000" pitchFamily="2" charset="-78"/>
            </a:endParaRPr>
          </a:p>
        </p:txBody>
      </p:sp>
    </p:spTree>
    <p:extLst>
      <p:ext uri="{BB962C8B-B14F-4D97-AF65-F5344CB8AC3E}">
        <p14:creationId xmlns:p14="http://schemas.microsoft.com/office/powerpoint/2010/main" val="24394768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a:spLocks noGrp="1"/>
          </p:cNvSpPr>
          <p:nvPr>
            <p:ph idx="1"/>
          </p:nvPr>
        </p:nvSpPr>
        <p:spPr>
          <a:xfrm>
            <a:off x="457200" y="1340768"/>
            <a:ext cx="8229600" cy="4525963"/>
          </a:xfrm>
        </p:spPr>
        <p:style>
          <a:lnRef idx="1">
            <a:schemeClr val="accent1"/>
          </a:lnRef>
          <a:fillRef idx="2">
            <a:schemeClr val="accent1"/>
          </a:fillRef>
          <a:effectRef idx="1">
            <a:schemeClr val="accent1"/>
          </a:effectRef>
          <a:fontRef idx="minor">
            <a:schemeClr val="dk1"/>
          </a:fontRef>
        </p:style>
        <p:txBody>
          <a:bodyPr/>
          <a:lstStyle/>
          <a:p>
            <a:endParaRPr lang="ar-SA" dirty="0" smtClean="0"/>
          </a:p>
          <a:p>
            <a:endParaRPr lang="ar-SA" dirty="0"/>
          </a:p>
          <a:p>
            <a:pPr marL="0" indent="0" algn="ctr">
              <a:buNone/>
            </a:pPr>
            <a:r>
              <a:rPr lang="ar-SA" sz="8800" dirty="0" smtClean="0">
                <a:cs typeface="PT Bold Heading" pitchFamily="2" charset="-78"/>
              </a:rPr>
              <a:t>شكرا لمتابعتكم</a:t>
            </a:r>
            <a:endParaRPr lang="ar-SA" sz="8800" dirty="0">
              <a:cs typeface="PT Bold Heading" pitchFamily="2" charset="-78"/>
            </a:endParaRPr>
          </a:p>
        </p:txBody>
      </p:sp>
    </p:spTree>
    <p:extLst>
      <p:ext uri="{BB962C8B-B14F-4D97-AF65-F5344CB8AC3E}">
        <p14:creationId xmlns:p14="http://schemas.microsoft.com/office/powerpoint/2010/main" val="252067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836712"/>
            <a:ext cx="8229600" cy="1143000"/>
          </a:xfrm>
        </p:spPr>
        <p:txBody>
          <a:bodyPr>
            <a:normAutofit/>
          </a:bodyPr>
          <a:lstStyle/>
          <a:p>
            <a:r>
              <a:rPr lang="ar-SA" sz="4000" dirty="0" smtClean="0">
                <a:solidFill>
                  <a:srgbClr val="002060"/>
                </a:solidFill>
                <a:cs typeface="PT Bold Heading" panose="02010400000000000000" pitchFamily="2" charset="-78"/>
              </a:rPr>
              <a:t>التقويم الذاتي</a:t>
            </a:r>
            <a:endParaRPr lang="ar-SA" sz="4000" dirty="0">
              <a:solidFill>
                <a:srgbClr val="002060"/>
              </a:solidFill>
              <a:cs typeface="PT Bold Heading" panose="02010400000000000000" pitchFamily="2" charset="-78"/>
            </a:endParaRPr>
          </a:p>
        </p:txBody>
      </p:sp>
      <p:sp>
        <p:nvSpPr>
          <p:cNvPr id="6" name="Content Placeholder 2"/>
          <p:cNvSpPr>
            <a:spLocks noGrp="1"/>
          </p:cNvSpPr>
          <p:nvPr>
            <p:ph idx="1"/>
          </p:nvPr>
        </p:nvSpPr>
        <p:spPr>
          <a:xfrm>
            <a:off x="107504" y="1902842"/>
            <a:ext cx="8856984" cy="5328592"/>
          </a:xfrm>
        </p:spPr>
        <p:txBody>
          <a:bodyPr>
            <a:normAutofit/>
          </a:bodyPr>
          <a:lstStyle/>
          <a:p>
            <a:pPr algn="just">
              <a:buFont typeface="Wingdings" panose="05000000000000000000" pitchFamily="2" charset="2"/>
              <a:buChar char="§"/>
            </a:pPr>
            <a:r>
              <a:rPr lang="ar-SA" b="1" dirty="0">
                <a:solidFill>
                  <a:schemeClr val="tx2">
                    <a:lumMod val="50000"/>
                  </a:schemeClr>
                </a:solidFill>
                <a:latin typeface="Arabic Typesetting" panose="03020402040406030203" pitchFamily="66" charset="-78"/>
                <a:cs typeface="Arabic Typesetting" panose="03020402040406030203" pitchFamily="66" charset="-78"/>
              </a:rPr>
              <a:t>عبارة عن جملة من الجهود والخطوات التي تقوم بها المؤسسة التعليمية في سبيل التعرف على الواقع المتحقق في العملية التعليمية والتدريسية في مستوى البرامج التي تتيحها، ومقارنة ذلك بالطموح المنشود من قبل المؤسسة</a:t>
            </a:r>
            <a:r>
              <a:rPr lang="ar-SA" b="1" dirty="0" smtClean="0">
                <a:solidFill>
                  <a:schemeClr val="tx2">
                    <a:lumMod val="50000"/>
                  </a:schemeClr>
                </a:solidFill>
                <a:latin typeface="Arabic Typesetting" panose="03020402040406030203" pitchFamily="66" charset="-78"/>
                <a:cs typeface="Arabic Typesetting" panose="03020402040406030203" pitchFamily="66" charset="-78"/>
              </a:rPr>
              <a:t>.</a:t>
            </a:r>
          </a:p>
          <a:p>
            <a:pPr marL="0" indent="0" algn="just">
              <a:buNone/>
            </a:pPr>
            <a:endParaRPr lang="ar-SA" b="1" dirty="0">
              <a:solidFill>
                <a:schemeClr val="tx2">
                  <a:lumMod val="50000"/>
                </a:schemeClr>
              </a:solidFill>
              <a:latin typeface="Arabic Typesetting" panose="03020402040406030203" pitchFamily="66" charset="-78"/>
              <a:cs typeface="Arabic Typesetting" panose="03020402040406030203" pitchFamily="66" charset="-78"/>
            </a:endParaRPr>
          </a:p>
          <a:p>
            <a:pPr marL="0" indent="0" algn="just">
              <a:buNone/>
            </a:pPr>
            <a:r>
              <a:rPr lang="ar-SA" b="1" dirty="0" smtClean="0">
                <a:solidFill>
                  <a:schemeClr val="tx2">
                    <a:lumMod val="50000"/>
                  </a:schemeClr>
                </a:solidFill>
                <a:latin typeface="Arabic Typesetting" panose="03020402040406030203" pitchFamily="66" charset="-78"/>
                <a:cs typeface="Arabic Typesetting" panose="03020402040406030203" pitchFamily="66" charset="-78"/>
              </a:rPr>
              <a:t> والتقويم الذاتي يدل على أن المؤسسة التعليمية ذاتها هي التي تقوم وتبذل تلك الجهود رغبة منها في التعرف على واقع برامجها الأكاديمية. كما يدل ذلك على أن التقويم ليس هدفا في حد ذاته، ولكنه وسيلة أساسية ورئيسة في تطور وتقدم برامج المؤسسة التعليمية والتعرف على مواطن القوة والضعف والفرص التي يمكن من خلالها تحسين وتطوير العملية الأكاديمية بصفة عامة. </a:t>
            </a:r>
            <a:endParaRPr lang="en-US" b="1" dirty="0" smtClean="0">
              <a:solidFill>
                <a:schemeClr val="tx2">
                  <a:lumMod val="50000"/>
                </a:schemeClr>
              </a:solidFill>
              <a:latin typeface="Arabic Typesetting" panose="03020402040406030203" pitchFamily="66" charset="-78"/>
              <a:cs typeface="Arabic Typesetting" panose="03020402040406030203" pitchFamily="66" charset="-78"/>
            </a:endParaRPr>
          </a:p>
          <a:p>
            <a:pPr algn="just"/>
            <a:endParaRPr lang="en-GB" sz="2800" dirty="0">
              <a:latin typeface="Arabic Typesetting" panose="03020402040406030203" pitchFamily="66" charset="-78"/>
              <a:cs typeface="Arabic Typesetting" panose="03020402040406030203" pitchFamily="66" charset="-78"/>
            </a:endParaRPr>
          </a:p>
          <a:p>
            <a:endParaRPr lang="ar-SA"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4106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a:spLocks noGrp="1"/>
          </p:cNvSpPr>
          <p:nvPr>
            <p:ph idx="1"/>
          </p:nvPr>
        </p:nvSpPr>
        <p:spPr>
          <a:xfrm>
            <a:off x="457200" y="1196752"/>
            <a:ext cx="8229600" cy="5433467"/>
          </a:xfrm>
        </p:spPr>
        <p:txBody>
          <a:bodyPr>
            <a:normAutofit/>
          </a:bodyPr>
          <a:lstStyle/>
          <a:p>
            <a:pPr marL="0" indent="0" algn="ctr">
              <a:buNone/>
            </a:pPr>
            <a:endParaRPr lang="ar-SA" sz="4800" dirty="0" smtClean="0">
              <a:solidFill>
                <a:srgbClr val="002060"/>
              </a:solidFill>
              <a:cs typeface="PT Bold Heading" panose="02010400000000000000" pitchFamily="2" charset="-78"/>
            </a:endParaRPr>
          </a:p>
          <a:p>
            <a:pPr marL="0" indent="0" algn="ctr">
              <a:buNone/>
            </a:pPr>
            <a:endParaRPr lang="ar-SA" sz="4800" dirty="0">
              <a:solidFill>
                <a:srgbClr val="002060"/>
              </a:solidFill>
              <a:cs typeface="PT Bold Heading" panose="02010400000000000000" pitchFamily="2" charset="-78"/>
            </a:endParaRPr>
          </a:p>
          <a:p>
            <a:pPr marL="0" indent="0" algn="ctr">
              <a:buNone/>
            </a:pPr>
            <a:r>
              <a:rPr lang="ar-SA" sz="4800" dirty="0" smtClean="0">
                <a:solidFill>
                  <a:srgbClr val="002060"/>
                </a:solidFill>
                <a:cs typeface="PT Bold Heading" panose="02010400000000000000" pitchFamily="2" charset="-78"/>
              </a:rPr>
              <a:t>لماذا التقويم الذاتي للجامعة؟ </a:t>
            </a:r>
            <a:endParaRPr lang="ar-SA" sz="4800" dirty="0">
              <a:solidFill>
                <a:srgbClr val="002060"/>
              </a:solidFill>
              <a:cs typeface="PT Bold Heading" panose="02010400000000000000" pitchFamily="2" charset="-78"/>
            </a:endParaRPr>
          </a:p>
        </p:txBody>
      </p:sp>
    </p:spTree>
    <p:extLst>
      <p:ext uri="{BB962C8B-B14F-4D97-AF65-F5344CB8AC3E}">
        <p14:creationId xmlns:p14="http://schemas.microsoft.com/office/powerpoint/2010/main" val="417165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p:cNvSpPr>
            <a:spLocks noGrp="1"/>
          </p:cNvSpPr>
          <p:nvPr>
            <p:ph idx="1"/>
          </p:nvPr>
        </p:nvSpPr>
        <p:spPr>
          <a:xfrm>
            <a:off x="457200" y="2215405"/>
            <a:ext cx="8229600" cy="4525963"/>
          </a:xfrm>
        </p:spPr>
        <p:txBody>
          <a:bodyPr>
            <a:normAutofit/>
          </a:bodyPr>
          <a:lstStyle/>
          <a:p>
            <a:pPr marL="0" indent="0" algn="just">
              <a:buNone/>
            </a:pPr>
            <a:r>
              <a:rPr lang="ar-SA" b="1" dirty="0">
                <a:solidFill>
                  <a:srgbClr val="002060"/>
                </a:solidFill>
                <a:latin typeface="Arabic Typesetting" panose="03020402040406030203" pitchFamily="66" charset="-78"/>
                <a:cs typeface="Arabic Typesetting" panose="03020402040406030203" pitchFamily="66" charset="-78"/>
              </a:rPr>
              <a:t>يهدف التقويم الذاتي إلى القيام بتحليل شامل ومتعمق للجامعة للتعرف عما إذا كانت المؤسسة الأكاديمية/البرامج الأكاديمية تحقق أهدافها من حيث دعم تعلم الطلاب وتطوير مهاراتهم. ويركز التقويم الأكاديمي على البرامج ومخرجاتها. ويعطي معلومات عمّا إذا كان المنهج بمجمله يحقق أهدافه بتزويد الطلاب بالمعارف والمهارات والاتجاهات والقيم اللازمة، وتمكين الخريج بها من أداء مهمته في الحياة بنجاح بما يتفق مع رسالة الجامعة وأهدافها. </a:t>
            </a:r>
            <a:endParaRPr lang="ar-SA" dirty="0">
              <a:solidFill>
                <a:srgbClr val="00206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087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562670"/>
            <a:ext cx="8229600" cy="1143000"/>
          </a:xfrm>
        </p:spPr>
        <p:txBody>
          <a:bodyPr>
            <a:normAutofit/>
          </a:bodyPr>
          <a:lstStyle/>
          <a:p>
            <a:r>
              <a:rPr lang="ar-SA" sz="4000" dirty="0" smtClean="0">
                <a:solidFill>
                  <a:srgbClr val="002060"/>
                </a:solidFill>
                <a:cs typeface="PT Bold Heading" panose="02010400000000000000" pitchFamily="2" charset="-78"/>
              </a:rPr>
              <a:t>أهداف التقويم الذاتي </a:t>
            </a:r>
            <a:endParaRPr lang="ar-SA" sz="4000" dirty="0">
              <a:solidFill>
                <a:srgbClr val="002060"/>
              </a:solidFill>
              <a:cs typeface="PT Bold Heading" panose="02010400000000000000" pitchFamily="2" charset="-78"/>
            </a:endParaRPr>
          </a:p>
        </p:txBody>
      </p:sp>
      <p:sp>
        <p:nvSpPr>
          <p:cNvPr id="5" name="Content Placeholder 2"/>
          <p:cNvSpPr>
            <a:spLocks noGrp="1"/>
          </p:cNvSpPr>
          <p:nvPr>
            <p:ph idx="1"/>
          </p:nvPr>
        </p:nvSpPr>
        <p:spPr>
          <a:xfrm>
            <a:off x="457200" y="1888232"/>
            <a:ext cx="8229600" cy="5141168"/>
          </a:xfrm>
        </p:spPr>
        <p:txBody>
          <a:bodyPr/>
          <a:lstStyle/>
          <a:p>
            <a:pPr lvl="0" algn="just">
              <a:buFont typeface="Wingdings" pitchFamily="2" charset="2"/>
              <a:buChar char="ü"/>
            </a:pPr>
            <a:r>
              <a:rPr lang="ar-SA" dirty="0">
                <a:solidFill>
                  <a:srgbClr val="002060"/>
                </a:solidFill>
                <a:latin typeface="Arabic Typesetting" panose="03020402040406030203" pitchFamily="66" charset="-78"/>
                <a:cs typeface="Arabic Typesetting" panose="03020402040406030203" pitchFamily="66" charset="-78"/>
              </a:rPr>
              <a:t>المحافظة على المعايير الأكاديمية وتطويرها.</a:t>
            </a:r>
            <a:endParaRPr lang="en-US" dirty="0">
              <a:solidFill>
                <a:srgbClr val="002060"/>
              </a:solidFill>
              <a:latin typeface="Arabic Typesetting" panose="03020402040406030203" pitchFamily="66" charset="-78"/>
              <a:cs typeface="Arabic Typesetting" panose="03020402040406030203" pitchFamily="66" charset="-78"/>
            </a:endParaRPr>
          </a:p>
          <a:p>
            <a:pPr lvl="0" algn="just">
              <a:buFont typeface="Wingdings" pitchFamily="2" charset="2"/>
              <a:buChar char="ü"/>
            </a:pPr>
            <a:r>
              <a:rPr lang="ar-SA" dirty="0">
                <a:solidFill>
                  <a:srgbClr val="002060"/>
                </a:solidFill>
                <a:latin typeface="Arabic Typesetting" panose="03020402040406030203" pitchFamily="66" charset="-78"/>
                <a:cs typeface="Arabic Typesetting" panose="03020402040406030203" pitchFamily="66" charset="-78"/>
              </a:rPr>
              <a:t>تقييم مستوى أداء وفاعلية البرامج الأكاديمية في الجامعة مقارنة بالأهداف المعلنة وكفاءتها في تحقيق رسالة الجامعة.  </a:t>
            </a:r>
            <a:endParaRPr lang="en-US" dirty="0">
              <a:solidFill>
                <a:srgbClr val="002060"/>
              </a:solidFill>
              <a:latin typeface="Arabic Typesetting" panose="03020402040406030203" pitchFamily="66" charset="-78"/>
              <a:cs typeface="Arabic Typesetting" panose="03020402040406030203" pitchFamily="66" charset="-78"/>
            </a:endParaRPr>
          </a:p>
          <a:p>
            <a:pPr lvl="0" algn="just">
              <a:buFont typeface="Wingdings" pitchFamily="2" charset="2"/>
              <a:buChar char="ü"/>
            </a:pPr>
            <a:r>
              <a:rPr lang="ar-SA" dirty="0">
                <a:solidFill>
                  <a:srgbClr val="002060"/>
                </a:solidFill>
                <a:latin typeface="Arabic Typesetting" panose="03020402040406030203" pitchFamily="66" charset="-78"/>
                <a:cs typeface="Arabic Typesetting" panose="03020402040406030203" pitchFamily="66" charset="-78"/>
              </a:rPr>
              <a:t>الاستفادة من نتائج عملية التقويم الذاتي لمعالجة الجوانب السلبية ونقاط الضعف وتعزيز الجوانب الإيجابية ونقاط </a:t>
            </a:r>
            <a:r>
              <a:rPr lang="ar-SA" dirty="0" smtClean="0">
                <a:solidFill>
                  <a:srgbClr val="002060"/>
                </a:solidFill>
                <a:latin typeface="Arabic Typesetting" panose="03020402040406030203" pitchFamily="66" charset="-78"/>
                <a:cs typeface="Arabic Typesetting" panose="03020402040406030203" pitchFamily="66" charset="-78"/>
              </a:rPr>
              <a:t>القوة.</a:t>
            </a:r>
          </a:p>
          <a:p>
            <a:pPr algn="just">
              <a:buFont typeface="Wingdings" pitchFamily="2" charset="2"/>
              <a:buChar char="ü"/>
            </a:pPr>
            <a:r>
              <a:rPr lang="ar-SA" dirty="0">
                <a:solidFill>
                  <a:srgbClr val="002060"/>
                </a:solidFill>
                <a:latin typeface="Arabic Typesetting" panose="03020402040406030203" pitchFamily="66" charset="-78"/>
                <a:cs typeface="Arabic Typesetting" panose="03020402040406030203" pitchFamily="66" charset="-78"/>
              </a:rPr>
              <a:t>توفير المعلومات والبيانات الإحصائية الدقيقة والآراء الموضوعية التي تساعد على تنمية وتطوير المؤسسة/البرامج الأكاديمية إيجابيا وتعزيز جودتها ونوعية التعليم فيها وعلى تحقيق المستوى الأكاديمي والعلمي وفق معايير الهيئة الوطنية للتقويم والاعتماد الأكاديمي.</a:t>
            </a:r>
          </a:p>
          <a:p>
            <a:pPr lvl="0" algn="just">
              <a:buFont typeface="Wingdings" pitchFamily="2" charset="2"/>
              <a:buChar char="ü"/>
            </a:pPr>
            <a:endParaRPr lang="en-US" dirty="0">
              <a:solidFill>
                <a:srgbClr val="002060"/>
              </a:solidFill>
              <a:latin typeface="Arabic Typesetting" panose="03020402040406030203" pitchFamily="66" charset="-78"/>
              <a:cs typeface="Arabic Typesetting" panose="03020402040406030203" pitchFamily="66" charset="-78"/>
            </a:endParaRPr>
          </a:p>
          <a:p>
            <a:endParaRPr lang="ar-SA" dirty="0">
              <a:solidFill>
                <a:srgbClr val="00206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423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12138" y="44450"/>
            <a:ext cx="823912"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370638"/>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457200" y="745827"/>
            <a:ext cx="8229600" cy="1143000"/>
          </a:xfrm>
        </p:spPr>
        <p:txBody>
          <a:bodyPr>
            <a:normAutofit/>
          </a:bodyPr>
          <a:lstStyle/>
          <a:p>
            <a:r>
              <a:rPr lang="ar-SA" sz="4000" dirty="0">
                <a:solidFill>
                  <a:srgbClr val="002060"/>
                </a:solidFill>
                <a:cs typeface="PT Bold Heading" panose="02010400000000000000" pitchFamily="2" charset="-78"/>
              </a:rPr>
              <a:t>أهداف التقويم الذاتي </a:t>
            </a:r>
            <a:endParaRPr lang="ar-SA" sz="4000" dirty="0"/>
          </a:p>
        </p:txBody>
      </p:sp>
      <p:sp>
        <p:nvSpPr>
          <p:cNvPr id="5" name="Content Placeholder 2"/>
          <p:cNvSpPr>
            <a:spLocks noGrp="1"/>
          </p:cNvSpPr>
          <p:nvPr>
            <p:ph idx="1"/>
          </p:nvPr>
        </p:nvSpPr>
        <p:spPr>
          <a:xfrm>
            <a:off x="457200" y="2071389"/>
            <a:ext cx="8229600" cy="4525963"/>
          </a:xfrm>
        </p:spPr>
        <p:txBody>
          <a:bodyPr>
            <a:normAutofit/>
          </a:bodyPr>
          <a:lstStyle/>
          <a:p>
            <a:pPr lvl="0" algn="just">
              <a:buFont typeface="Wingdings" pitchFamily="2" charset="2"/>
              <a:buChar char="ü"/>
            </a:pPr>
            <a:r>
              <a:rPr lang="ar-SA" dirty="0" smtClean="0">
                <a:solidFill>
                  <a:srgbClr val="002060"/>
                </a:solidFill>
                <a:latin typeface="Arabic Typesetting" panose="03020402040406030203" pitchFamily="66" charset="-78"/>
                <a:cs typeface="Arabic Typesetting" panose="03020402040406030203" pitchFamily="66" charset="-78"/>
              </a:rPr>
              <a:t>يمثل </a:t>
            </a:r>
            <a:r>
              <a:rPr lang="ar-SA" dirty="0">
                <a:solidFill>
                  <a:srgbClr val="002060"/>
                </a:solidFill>
                <a:latin typeface="Arabic Typesetting" panose="03020402040406030203" pitchFamily="66" charset="-78"/>
                <a:cs typeface="Arabic Typesetting" panose="03020402040406030203" pitchFamily="66" charset="-78"/>
              </a:rPr>
              <a:t>التقويم الذاتي أساساً للتخطيط الاستراتيجي في الجامعة.</a:t>
            </a:r>
          </a:p>
          <a:p>
            <a:pPr lvl="0" algn="just">
              <a:buFont typeface="Wingdings" pitchFamily="2" charset="2"/>
              <a:buChar char="ü"/>
            </a:pPr>
            <a:r>
              <a:rPr lang="ar-SA" dirty="0">
                <a:solidFill>
                  <a:srgbClr val="002060"/>
                </a:solidFill>
                <a:latin typeface="Arabic Typesetting" panose="03020402040406030203" pitchFamily="66" charset="-78"/>
                <a:cs typeface="Arabic Typesetting" panose="03020402040406030203" pitchFamily="66" charset="-78"/>
              </a:rPr>
              <a:t>اشراك منسوبي الجامعة في عملية التقويم الذاتي.</a:t>
            </a:r>
          </a:p>
          <a:p>
            <a:pPr lvl="0" algn="just">
              <a:buFont typeface="Wingdings" pitchFamily="2" charset="2"/>
              <a:buChar char="ü"/>
            </a:pPr>
            <a:r>
              <a:rPr lang="ar-SA" dirty="0">
                <a:solidFill>
                  <a:srgbClr val="002060"/>
                </a:solidFill>
                <a:latin typeface="Arabic Typesetting" panose="03020402040406030203" pitchFamily="66" charset="-78"/>
                <a:cs typeface="Arabic Typesetting" panose="03020402040406030203" pitchFamily="66" charset="-78"/>
              </a:rPr>
              <a:t>نشر ثقافة الجودة.</a:t>
            </a:r>
            <a:endParaRPr lang="en-US" dirty="0">
              <a:solidFill>
                <a:srgbClr val="002060"/>
              </a:solidFill>
              <a:latin typeface="Arabic Typesetting" panose="03020402040406030203" pitchFamily="66" charset="-78"/>
              <a:cs typeface="Arabic Typesetting" panose="03020402040406030203" pitchFamily="66" charset="-78"/>
            </a:endParaRPr>
          </a:p>
          <a:p>
            <a:pPr lvl="0" algn="just">
              <a:buFont typeface="Wingdings" pitchFamily="2" charset="2"/>
              <a:buChar char="ü"/>
            </a:pPr>
            <a:r>
              <a:rPr lang="ar-SA" dirty="0">
                <a:solidFill>
                  <a:srgbClr val="002060"/>
                </a:solidFill>
                <a:latin typeface="Arabic Typesetting" panose="03020402040406030203" pitchFamily="66" charset="-78"/>
                <a:cs typeface="Arabic Typesetting" panose="03020402040406030203" pitchFamily="66" charset="-78"/>
              </a:rPr>
              <a:t>ضمان كفاءة البرامج الأكاديمية من خلال اكتساب ثقة المستفيدين والمؤسسات العلمية والتعليمية المحلية والدولية بمتانة برامج الجامعة وفاعليتها مما سيساعد على تهيئتها للاعتماد الأكاديـــمي أو المهني</a:t>
            </a:r>
            <a:r>
              <a:rPr lang="ar-SA" dirty="0" smtClean="0">
                <a:solidFill>
                  <a:srgbClr val="002060"/>
                </a:solidFill>
                <a:latin typeface="Arabic Typesetting" panose="03020402040406030203" pitchFamily="66" charset="-78"/>
                <a:cs typeface="Arabic Typesetting" panose="03020402040406030203" pitchFamily="66" charset="-78"/>
              </a:rPr>
              <a:t>.</a:t>
            </a:r>
          </a:p>
          <a:p>
            <a:pPr lvl="0" algn="just">
              <a:buFont typeface="Wingdings" pitchFamily="2" charset="2"/>
              <a:buChar char="ü"/>
            </a:pPr>
            <a:r>
              <a:rPr lang="ar-SA" dirty="0" smtClean="0">
                <a:solidFill>
                  <a:srgbClr val="002060"/>
                </a:solidFill>
                <a:latin typeface="Arabic Typesetting" panose="03020402040406030203" pitchFamily="66" charset="-78"/>
                <a:cs typeface="Arabic Typesetting" panose="03020402040406030203" pitchFamily="66" charset="-78"/>
              </a:rPr>
              <a:t>التحسين المستمر.</a:t>
            </a:r>
            <a:endParaRPr lang="en-US" dirty="0">
              <a:solidFill>
                <a:srgbClr val="002060"/>
              </a:solidFill>
              <a:latin typeface="Arabic Typesetting" panose="03020402040406030203" pitchFamily="66" charset="-78"/>
              <a:cs typeface="Arabic Typesetting" panose="03020402040406030203" pitchFamily="66" charset="-78"/>
            </a:endParaRPr>
          </a:p>
          <a:p>
            <a:endParaRPr lang="ar-SA" dirty="0">
              <a:solidFill>
                <a:srgbClr val="00206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93895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3394</Words>
  <Application>Microsoft Office PowerPoint</Application>
  <PresentationFormat>On-screen Show (4:3)</PresentationFormat>
  <Paragraphs>237</Paragraphs>
  <Slides>49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49</vt:i4>
      </vt:variant>
    </vt:vector>
  </HeadingPairs>
  <TitlesOfParts>
    <vt:vector size="60" baseType="lpstr">
      <vt:lpstr>Akhbar MT</vt:lpstr>
      <vt:lpstr>Arabic Typesetting</vt:lpstr>
      <vt:lpstr>Arial</vt:lpstr>
      <vt:lpstr>Calibri</vt:lpstr>
      <vt:lpstr>Diwani Bent</vt:lpstr>
      <vt:lpstr>PT Bold Heading</vt:lpstr>
      <vt:lpstr>Symbol</vt:lpstr>
      <vt:lpstr>Times New Roman</vt:lpstr>
      <vt:lpstr>Traditional Arabic</vt:lpstr>
      <vt:lpstr>Wingdings</vt:lpstr>
      <vt:lpstr>Office Theme</vt:lpstr>
      <vt:lpstr>PowerPoint Presentation</vt:lpstr>
      <vt:lpstr>PowerPoint Presentation</vt:lpstr>
      <vt:lpstr>أهداف البرنامج</vt:lpstr>
      <vt:lpstr>مخرجات البرنامج</vt:lpstr>
      <vt:lpstr>التقويم الذاتي</vt:lpstr>
      <vt:lpstr>PowerPoint Presentation</vt:lpstr>
      <vt:lpstr>PowerPoint Presentation</vt:lpstr>
      <vt:lpstr>أهداف التقويم الذاتي </vt:lpstr>
      <vt:lpstr>أهداف التقويم الذاتي </vt:lpstr>
      <vt:lpstr>متطلبات أساسية في تقرير التقويم الذاتي الأولي</vt:lpstr>
      <vt:lpstr>نماذج الدراسة الذاتية </vt:lpstr>
      <vt:lpstr>متطلبات التقويم الذاتي الأولي المؤسسي والبرامجي </vt:lpstr>
      <vt:lpstr>متطلبات التقويم الذاتي الأولي المؤسسي والبرامجي </vt:lpstr>
      <vt:lpstr>متطلبات التقويم الذاتي الأولي المؤسسي والبرامجي</vt:lpstr>
      <vt:lpstr>متطلبات التقويم الذاتي الأولي المؤسسي والبرامجي </vt:lpstr>
      <vt:lpstr>متطلبات التقويم الذاتي الأولي المؤسسي والبرامجي </vt:lpstr>
      <vt:lpstr>PowerPoint Presentation</vt:lpstr>
      <vt:lpstr>  مرحلة ماقبل التقويم الذاتي  </vt:lpstr>
      <vt:lpstr>مرحلة ماقبل التقويم الذاتي</vt:lpstr>
      <vt:lpstr>مرحلة ماقبل التقويم الذاتي</vt:lpstr>
      <vt:lpstr>PowerPoint Presentation</vt:lpstr>
      <vt:lpstr>المراحل الرئيسة التي يمر بها التقويم الذاتي الأولي المؤسسي</vt:lpstr>
      <vt:lpstr>عمليات التقويم الذاتي الأولي</vt:lpstr>
      <vt:lpstr>أولاً : الاستعدادات المطلوبة للقيام بعملية التقويم الذاتي الأولي </vt:lpstr>
      <vt:lpstr>أولاً : الاستعدادات المطلوبة للقيام بعملية التقويم الذاتي الأولي </vt:lpstr>
      <vt:lpstr>أولاً : الاستعدادات المطلوبة للقيام بعملية التقويم الذاتي الأولي </vt:lpstr>
      <vt:lpstr>PowerPoint Presentation</vt:lpstr>
      <vt:lpstr>مهام ومسئوليات اللجان العاملة في المشروع:  </vt:lpstr>
      <vt:lpstr>أولاً : الاستعدادات المطلوبة للقيام بعملية التقويم الذاتي الأولي</vt:lpstr>
      <vt:lpstr>أولاً : الاستعدادات المطلوبة للقيام بعملية التقويم الذاتي الأولي</vt:lpstr>
      <vt:lpstr>أولاً : الاستعدادات المطلوبة للقيام بعملية التقويم الذاتي الأولي</vt:lpstr>
      <vt:lpstr>ثانياً:  طريقة تنفيذ التقويم الذاتي الأولي</vt:lpstr>
      <vt:lpstr> ثانياً:  طريقة تنفيذ التقويم الذاتي الأولي </vt:lpstr>
      <vt:lpstr>ثانياً:  طريقة تنفيذ التقويم الذاتي الأولي</vt:lpstr>
      <vt:lpstr>مراحل مشروع الدراسة الذاتية الأولية </vt:lpstr>
      <vt:lpstr>مراحل مشروع الدراسة الذاتية الأولية</vt:lpstr>
      <vt:lpstr>ثالثاً : إعداد التقرير النهائي للتقويم الذاتي الأولي</vt:lpstr>
      <vt:lpstr>مكونات الدراسة الذاتية</vt:lpstr>
      <vt:lpstr>PowerPoint Presentation</vt:lpstr>
      <vt:lpstr>ثالثاً : إعداد التقرير النهائي للتقويم الذاتي الأولي</vt:lpstr>
      <vt:lpstr>ثالثاً : إعداد التقرير النهائي للتقويم الذاتي الأولي</vt:lpstr>
      <vt:lpstr>ثالثاً : إعداد التقرير النهائي للتقويم الذاتي الأولي</vt:lpstr>
      <vt:lpstr>المراجعة الخارجية التطويرية</vt:lpstr>
      <vt:lpstr>المراجعة الخارجية التطويرية</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mansour</dc:creator>
  <cp:lastModifiedBy>N-Global For Education And Training</cp:lastModifiedBy>
  <cp:revision>35</cp:revision>
  <dcterms:created xsi:type="dcterms:W3CDTF">2013-11-02T16:50:04Z</dcterms:created>
  <dcterms:modified xsi:type="dcterms:W3CDTF">2013-11-20T07:33:24Z</dcterms:modified>
</cp:coreProperties>
</file>